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Default Extension="bin" ContentType="application/vnd.openxmlformats-officedocument.oleObject"/>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Default Extension="emf" ContentType="image/x-emf"/>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Default Extension="jpg" ContentType="image/jpe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3" r:id="rId4"/>
    <p:sldMasterId id="2147483695" r:id="rId5"/>
    <p:sldMasterId id="2147483726" r:id="rId6"/>
  </p:sldMasterIdLst>
  <p:notesMasterIdLst>
    <p:notesMasterId r:id="rId38"/>
  </p:notesMasterIdLst>
  <p:sldIdLst>
    <p:sldId id="376" r:id="rId7"/>
    <p:sldId id="379" r:id="rId8"/>
    <p:sldId id="380" r:id="rId9"/>
    <p:sldId id="381" r:id="rId10"/>
    <p:sldId id="378" r:id="rId11"/>
    <p:sldId id="343" r:id="rId12"/>
    <p:sldId id="339" r:id="rId13"/>
    <p:sldId id="342" r:id="rId14"/>
    <p:sldId id="337" r:id="rId15"/>
    <p:sldId id="338" r:id="rId16"/>
    <p:sldId id="336" r:id="rId17"/>
    <p:sldId id="304" r:id="rId18"/>
    <p:sldId id="284" r:id="rId19"/>
    <p:sldId id="374" r:id="rId20"/>
    <p:sldId id="353" r:id="rId21"/>
    <p:sldId id="368" r:id="rId22"/>
    <p:sldId id="369" r:id="rId23"/>
    <p:sldId id="370" r:id="rId24"/>
    <p:sldId id="371" r:id="rId25"/>
    <p:sldId id="361" r:id="rId26"/>
    <p:sldId id="372" r:id="rId27"/>
    <p:sldId id="305" r:id="rId28"/>
    <p:sldId id="349" r:id="rId29"/>
    <p:sldId id="350" r:id="rId30"/>
    <p:sldId id="317" r:id="rId31"/>
    <p:sldId id="362" r:id="rId32"/>
    <p:sldId id="375" r:id="rId33"/>
    <p:sldId id="357" r:id="rId34"/>
    <p:sldId id="365" r:id="rId35"/>
    <p:sldId id="366" r:id="rId36"/>
    <p:sldId id="3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388"/>
    <a:srgbClr val="F79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1388" autoAdjust="0"/>
  </p:normalViewPr>
  <p:slideViewPr>
    <p:cSldViewPr snapToGrid="0">
      <p:cViewPr varScale="1">
        <p:scale>
          <a:sx n="95" d="100"/>
          <a:sy n="95" d="100"/>
        </p:scale>
        <p:origin x="1194"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68D88-FC17-493F-BA8E-CFC64989405A}" type="doc">
      <dgm:prSet loTypeId="urn:microsoft.com/office/officeart/2005/8/layout/venn1#1" loCatId="relationship" qsTypeId="urn:microsoft.com/office/officeart/2005/8/quickstyle/simple1" qsCatId="simple" csTypeId="urn:microsoft.com/office/officeart/2005/8/colors/colorful1" csCatId="colorful" phldr="1"/>
      <dgm:spPr/>
      <dgm:t>
        <a:bodyPr numCol="1"/>
        <a:lstStyle/>
        <a:p>
          <a:endParaRPr lang="en-US"/>
        </a:p>
      </dgm:t>
    </dgm:pt>
    <dgm:pt modelId="{8F4B355C-3077-45AF-A982-0C27FFA742E4}">
      <dgm:prSet phldrT="[Text]" custT="1"/>
      <dgm:spPr/>
      <dgm:t>
        <a:bodyPr numCol="1"/>
        <a:lstStyle/>
        <a:p>
          <a:r>
            <a:rPr lang="en-US" sz="1400" dirty="0" smtClean="0"/>
            <a:t>12 Citizens</a:t>
          </a:r>
        </a:p>
        <a:p>
          <a:r>
            <a:rPr lang="en-US" sz="1400" dirty="0" smtClean="0"/>
            <a:t>3 School Board</a:t>
          </a:r>
        </a:p>
        <a:p>
          <a:r>
            <a:rPr lang="en-US" sz="1400" dirty="0" smtClean="0"/>
            <a:t>3 City Council</a:t>
          </a:r>
        </a:p>
        <a:p>
          <a:r>
            <a:rPr lang="en-US" sz="1400" dirty="0" smtClean="0"/>
            <a:t>Mayor’s Designees</a:t>
          </a:r>
        </a:p>
        <a:p>
          <a:r>
            <a:rPr lang="en-US" sz="1400" dirty="0" smtClean="0"/>
            <a:t>Superintendent’s Designees</a:t>
          </a:r>
        </a:p>
        <a:p>
          <a:endParaRPr lang="en-US" sz="1000" dirty="0"/>
        </a:p>
      </dgm:t>
    </dgm:pt>
    <dgm:pt modelId="{9F383E84-3E3A-4E95-9814-707B7BAF46E2}" type="parTrans" cxnId="{85AF2FC1-C960-480B-957D-BEF0C86E937C}">
      <dgm:prSet/>
      <dgm:spPr/>
      <dgm:t>
        <a:bodyPr numCol="1"/>
        <a:lstStyle/>
        <a:p>
          <a:endParaRPr lang="en-US"/>
        </a:p>
      </dgm:t>
    </dgm:pt>
    <dgm:pt modelId="{507DEFBC-BF1D-4E47-887A-7D1B589BF958}" type="sibTrans" cxnId="{85AF2FC1-C960-480B-957D-BEF0C86E937C}">
      <dgm:prSet/>
      <dgm:spPr/>
      <dgm:t>
        <a:bodyPr numCol="1"/>
        <a:lstStyle/>
        <a:p>
          <a:endParaRPr lang="en-US"/>
        </a:p>
      </dgm:t>
    </dgm:pt>
    <dgm:pt modelId="{42F09F12-08B7-451B-B600-A60B2239E4C9}">
      <dgm:prSet phldrT="[Text]"/>
      <dgm:spPr>
        <a:solidFill>
          <a:srgbClr val="CCCC00"/>
        </a:solidFill>
      </dgm:spPr>
      <dgm:t>
        <a:bodyPr numCol="1"/>
        <a:lstStyle/>
        <a:p>
          <a:pPr algn="l">
            <a:lnSpc>
              <a:spcPct val="100000"/>
            </a:lnSpc>
          </a:pPr>
          <a:r>
            <a:rPr lang="en-US" dirty="0" smtClean="0">
              <a:solidFill>
                <a:schemeClr val="tx1"/>
              </a:solidFill>
            </a:rPr>
            <a:t>Council </a:t>
          </a:r>
        </a:p>
        <a:p>
          <a:pPr algn="l">
            <a:lnSpc>
              <a:spcPct val="100000"/>
            </a:lnSpc>
          </a:pPr>
          <a:r>
            <a:rPr lang="en-US" dirty="0" smtClean="0">
              <a:solidFill>
                <a:schemeClr val="tx1"/>
              </a:solidFill>
            </a:rPr>
            <a:t>School Board </a:t>
          </a:r>
        </a:p>
        <a:p>
          <a:pPr algn="l">
            <a:lnSpc>
              <a:spcPct val="100000"/>
            </a:lnSpc>
          </a:pPr>
          <a:r>
            <a:rPr lang="en-US" dirty="0" smtClean="0">
              <a:solidFill>
                <a:schemeClr val="tx1"/>
              </a:solidFill>
            </a:rPr>
            <a:t>Mayor</a:t>
          </a:r>
          <a:endParaRPr lang="en-US" dirty="0">
            <a:solidFill>
              <a:schemeClr val="tx1"/>
            </a:solidFill>
          </a:endParaRPr>
        </a:p>
      </dgm:t>
    </dgm:pt>
    <dgm:pt modelId="{B9B2A7EC-DCAA-42E1-A1BE-69815F2C1BE9}" type="parTrans" cxnId="{960E95F6-8231-4749-8807-78EAE75D8996}">
      <dgm:prSet/>
      <dgm:spPr/>
      <dgm:t>
        <a:bodyPr numCol="1"/>
        <a:lstStyle/>
        <a:p>
          <a:endParaRPr lang="en-US"/>
        </a:p>
      </dgm:t>
    </dgm:pt>
    <dgm:pt modelId="{A4E28900-7E61-4D08-AD3B-2F2B4371F0B8}" type="sibTrans" cxnId="{960E95F6-8231-4749-8807-78EAE75D8996}">
      <dgm:prSet/>
      <dgm:spPr/>
      <dgm:t>
        <a:bodyPr numCol="1"/>
        <a:lstStyle/>
        <a:p>
          <a:endParaRPr lang="en-US"/>
        </a:p>
      </dgm:t>
    </dgm:pt>
    <dgm:pt modelId="{3E8951ED-0E79-45DF-B2A9-0B1B1E1AA9C0}">
      <dgm:prSet phldrT="[Text]" custT="1"/>
      <dgm:spPr/>
      <dgm:t>
        <a:bodyPr lIns="365760" numCol="1"/>
        <a:lstStyle/>
        <a:p>
          <a:pPr algn="ctr"/>
          <a:r>
            <a:rPr lang="en-US" sz="1000" dirty="0" smtClean="0"/>
            <a:t>Mayor’s Office</a:t>
          </a:r>
        </a:p>
        <a:p>
          <a:pPr algn="ctr"/>
          <a:r>
            <a:rPr lang="en-US" sz="1000" dirty="0" smtClean="0"/>
            <a:t>Human Services</a:t>
          </a:r>
        </a:p>
        <a:p>
          <a:pPr algn="ctr"/>
          <a:r>
            <a:rPr lang="en-US" sz="1000" dirty="0" smtClean="0"/>
            <a:t>Library</a:t>
          </a:r>
        </a:p>
        <a:p>
          <a:pPr algn="ctr"/>
          <a:r>
            <a:rPr lang="en-US" sz="1000" dirty="0" smtClean="0"/>
            <a:t>Social Services</a:t>
          </a:r>
        </a:p>
        <a:p>
          <a:pPr algn="ctr"/>
          <a:r>
            <a:rPr lang="en-US" sz="1000" dirty="0" smtClean="0"/>
            <a:t>Parks &amp; Rec</a:t>
          </a:r>
        </a:p>
        <a:p>
          <a:pPr algn="ctr"/>
          <a:r>
            <a:rPr lang="en-US" sz="1000" dirty="0" smtClean="0"/>
            <a:t>OCWB</a:t>
          </a:r>
        </a:p>
        <a:p>
          <a:pPr algn="ctr"/>
          <a:r>
            <a:rPr lang="en-US" sz="1000" dirty="0" smtClean="0"/>
            <a:t>Supt’s Office</a:t>
          </a:r>
        </a:p>
        <a:p>
          <a:pPr algn="ctr"/>
          <a:r>
            <a:rPr lang="en-US" sz="1000" dirty="0" smtClean="0"/>
            <a:t>RPS Finance</a:t>
          </a:r>
        </a:p>
        <a:p>
          <a:pPr algn="ctr"/>
          <a:r>
            <a:rPr lang="en-US" sz="1000" dirty="0" smtClean="0"/>
            <a:t>RPS Academic Officer</a:t>
          </a:r>
        </a:p>
        <a:p>
          <a:pPr algn="ctr"/>
          <a:r>
            <a:rPr lang="en-US" sz="1000" dirty="0" smtClean="0"/>
            <a:t>RPS Family &amp; </a:t>
          </a:r>
          <a:r>
            <a:rPr lang="en-US" sz="1000" dirty="0" err="1" smtClean="0"/>
            <a:t>Cmmty</a:t>
          </a:r>
          <a:r>
            <a:rPr lang="en-US" sz="1000" dirty="0" smtClean="0"/>
            <a:t> Engagement</a:t>
          </a:r>
        </a:p>
        <a:p>
          <a:pPr algn="ctr"/>
          <a:r>
            <a:rPr lang="en-US" sz="1000" dirty="0" smtClean="0"/>
            <a:t>RPS Operations</a:t>
          </a:r>
          <a:endParaRPr lang="en-US" sz="1000" dirty="0"/>
        </a:p>
      </dgm:t>
    </dgm:pt>
    <dgm:pt modelId="{78DAB8B7-9370-4EAF-B614-893A4CB3B799}" type="parTrans" cxnId="{AD5D6F24-7536-4D56-9837-D09D13927B63}">
      <dgm:prSet/>
      <dgm:spPr/>
      <dgm:t>
        <a:bodyPr numCol="1"/>
        <a:lstStyle/>
        <a:p>
          <a:endParaRPr lang="en-US"/>
        </a:p>
      </dgm:t>
    </dgm:pt>
    <dgm:pt modelId="{24CAE6CE-7068-49D3-AF16-7D6C7473A5D7}" type="sibTrans" cxnId="{AD5D6F24-7536-4D56-9837-D09D13927B63}">
      <dgm:prSet/>
      <dgm:spPr/>
      <dgm:t>
        <a:bodyPr numCol="1"/>
        <a:lstStyle/>
        <a:p>
          <a:endParaRPr lang="en-US"/>
        </a:p>
      </dgm:t>
    </dgm:pt>
    <dgm:pt modelId="{E2B9C9A9-E947-4D20-957F-1CB89D5B75D4}" type="pres">
      <dgm:prSet presAssocID="{23968D88-FC17-493F-BA8E-CFC64989405A}" presName="compositeShape" presStyleCnt="0">
        <dgm:presLayoutVars>
          <dgm:chMax val="7"/>
          <dgm:dir/>
          <dgm:resizeHandles val="exact"/>
        </dgm:presLayoutVars>
      </dgm:prSet>
      <dgm:spPr/>
      <dgm:t>
        <a:bodyPr numCol="1"/>
        <a:lstStyle/>
        <a:p>
          <a:endParaRPr lang="en-US"/>
        </a:p>
      </dgm:t>
    </dgm:pt>
    <dgm:pt modelId="{0E1969F9-4FD2-464D-81AA-82BF610EBC34}" type="pres">
      <dgm:prSet presAssocID="{8F4B355C-3077-45AF-A982-0C27FFA742E4}" presName="circ1" presStyleLbl="vennNode1" presStyleIdx="0" presStyleCnt="3"/>
      <dgm:spPr/>
      <dgm:t>
        <a:bodyPr numCol="1"/>
        <a:lstStyle/>
        <a:p>
          <a:endParaRPr lang="en-US"/>
        </a:p>
      </dgm:t>
    </dgm:pt>
    <dgm:pt modelId="{E58B9FD6-A4EB-441A-BE2C-DD6BB860F785}" type="pres">
      <dgm:prSet presAssocID="{8F4B355C-3077-45AF-A982-0C27FFA742E4}" presName="circ1Tx" presStyleLbl="revTx" presStyleIdx="0" presStyleCnt="0">
        <dgm:presLayoutVars>
          <dgm:chMax val="0"/>
          <dgm:chPref val="0"/>
          <dgm:bulletEnabled val="1"/>
        </dgm:presLayoutVars>
      </dgm:prSet>
      <dgm:spPr/>
      <dgm:t>
        <a:bodyPr numCol="1"/>
        <a:lstStyle/>
        <a:p>
          <a:endParaRPr lang="en-US"/>
        </a:p>
      </dgm:t>
    </dgm:pt>
    <dgm:pt modelId="{BEA87B69-376D-484D-8D7A-3CE1EA906674}" type="pres">
      <dgm:prSet presAssocID="{42F09F12-08B7-451B-B600-A60B2239E4C9}" presName="circ2" presStyleLbl="vennNode1" presStyleIdx="1" presStyleCnt="3" custLinFactNeighborX="4854" custLinFactNeighborY="7418"/>
      <dgm:spPr/>
      <dgm:t>
        <a:bodyPr numCol="1"/>
        <a:lstStyle/>
        <a:p>
          <a:endParaRPr lang="en-US"/>
        </a:p>
      </dgm:t>
    </dgm:pt>
    <dgm:pt modelId="{728B0E3F-1921-49F1-8265-2F277491FF9E}" type="pres">
      <dgm:prSet presAssocID="{42F09F12-08B7-451B-B600-A60B2239E4C9}" presName="circ2Tx" presStyleLbl="revTx" presStyleIdx="0" presStyleCnt="0">
        <dgm:presLayoutVars>
          <dgm:chMax val="0"/>
          <dgm:chPref val="0"/>
          <dgm:bulletEnabled val="1"/>
        </dgm:presLayoutVars>
      </dgm:prSet>
      <dgm:spPr/>
      <dgm:t>
        <a:bodyPr numCol="1"/>
        <a:lstStyle/>
        <a:p>
          <a:endParaRPr lang="en-US"/>
        </a:p>
      </dgm:t>
    </dgm:pt>
    <dgm:pt modelId="{268DBE99-54DA-40CD-8672-CB703A35FC6E}" type="pres">
      <dgm:prSet presAssocID="{3E8951ED-0E79-45DF-B2A9-0B1B1E1AA9C0}" presName="circ3" presStyleLbl="vennNode1" presStyleIdx="2" presStyleCnt="3" custLinFactNeighborX="-11309" custLinFactNeighborY="8894"/>
      <dgm:spPr/>
      <dgm:t>
        <a:bodyPr numCol="1"/>
        <a:lstStyle/>
        <a:p>
          <a:endParaRPr lang="en-US"/>
        </a:p>
      </dgm:t>
    </dgm:pt>
    <dgm:pt modelId="{8F7E7C56-FDFE-4947-8237-3E04F0E7415C}" type="pres">
      <dgm:prSet presAssocID="{3E8951ED-0E79-45DF-B2A9-0B1B1E1AA9C0}" presName="circ3Tx" presStyleLbl="revTx" presStyleIdx="0" presStyleCnt="0">
        <dgm:presLayoutVars>
          <dgm:chMax val="0"/>
          <dgm:chPref val="0"/>
          <dgm:bulletEnabled val="1"/>
        </dgm:presLayoutVars>
      </dgm:prSet>
      <dgm:spPr/>
      <dgm:t>
        <a:bodyPr numCol="1"/>
        <a:lstStyle/>
        <a:p>
          <a:endParaRPr lang="en-US"/>
        </a:p>
      </dgm:t>
    </dgm:pt>
  </dgm:ptLst>
  <dgm:cxnLst>
    <dgm:cxn modelId="{B65D52BB-2EC2-4596-ABD1-17E17C00C283}" type="presOf" srcId="{3E8951ED-0E79-45DF-B2A9-0B1B1E1AA9C0}" destId="{268DBE99-54DA-40CD-8672-CB703A35FC6E}" srcOrd="0" destOrd="0" presId="urn:microsoft.com/office/officeart/2005/8/layout/venn1#1"/>
    <dgm:cxn modelId="{332CF8DE-F371-492E-A3DC-12DE8A953EEB}" type="presOf" srcId="{23968D88-FC17-493F-BA8E-CFC64989405A}" destId="{E2B9C9A9-E947-4D20-957F-1CB89D5B75D4}" srcOrd="0" destOrd="0" presId="urn:microsoft.com/office/officeart/2005/8/layout/venn1#1"/>
    <dgm:cxn modelId="{DC4DBFC7-32D3-4145-B7AA-A978D0EF7BD0}" type="presOf" srcId="{3E8951ED-0E79-45DF-B2A9-0B1B1E1AA9C0}" destId="{8F7E7C56-FDFE-4947-8237-3E04F0E7415C}" srcOrd="1" destOrd="0" presId="urn:microsoft.com/office/officeart/2005/8/layout/venn1#1"/>
    <dgm:cxn modelId="{AEF59EB1-DA02-4FD9-8F5A-E24148F38EBF}" type="presOf" srcId="{8F4B355C-3077-45AF-A982-0C27FFA742E4}" destId="{E58B9FD6-A4EB-441A-BE2C-DD6BB860F785}" srcOrd="1" destOrd="0" presId="urn:microsoft.com/office/officeart/2005/8/layout/venn1#1"/>
    <dgm:cxn modelId="{85AF2FC1-C960-480B-957D-BEF0C86E937C}" srcId="{23968D88-FC17-493F-BA8E-CFC64989405A}" destId="{8F4B355C-3077-45AF-A982-0C27FFA742E4}" srcOrd="0" destOrd="0" parTransId="{9F383E84-3E3A-4E95-9814-707B7BAF46E2}" sibTransId="{507DEFBC-BF1D-4E47-887A-7D1B589BF958}"/>
    <dgm:cxn modelId="{960E95F6-8231-4749-8807-78EAE75D8996}" srcId="{23968D88-FC17-493F-BA8E-CFC64989405A}" destId="{42F09F12-08B7-451B-B600-A60B2239E4C9}" srcOrd="1" destOrd="0" parTransId="{B9B2A7EC-DCAA-42E1-A1BE-69815F2C1BE9}" sibTransId="{A4E28900-7E61-4D08-AD3B-2F2B4371F0B8}"/>
    <dgm:cxn modelId="{AD5D6F24-7536-4D56-9837-D09D13927B63}" srcId="{23968D88-FC17-493F-BA8E-CFC64989405A}" destId="{3E8951ED-0E79-45DF-B2A9-0B1B1E1AA9C0}" srcOrd="2" destOrd="0" parTransId="{78DAB8B7-9370-4EAF-B614-893A4CB3B799}" sibTransId="{24CAE6CE-7068-49D3-AF16-7D6C7473A5D7}"/>
    <dgm:cxn modelId="{7F92C816-525C-4B74-8636-5C78B907D1A0}" type="presOf" srcId="{42F09F12-08B7-451B-B600-A60B2239E4C9}" destId="{BEA87B69-376D-484D-8D7A-3CE1EA906674}" srcOrd="0" destOrd="0" presId="urn:microsoft.com/office/officeart/2005/8/layout/venn1#1"/>
    <dgm:cxn modelId="{3D3669F0-9476-4F16-A3D7-3ED42C547C6E}" type="presOf" srcId="{42F09F12-08B7-451B-B600-A60B2239E4C9}" destId="{728B0E3F-1921-49F1-8265-2F277491FF9E}" srcOrd="1" destOrd="0" presId="urn:microsoft.com/office/officeart/2005/8/layout/venn1#1"/>
    <dgm:cxn modelId="{4D9EAF34-AAB2-4DB3-B9A3-572C2A70C05D}" type="presOf" srcId="{8F4B355C-3077-45AF-A982-0C27FFA742E4}" destId="{0E1969F9-4FD2-464D-81AA-82BF610EBC34}" srcOrd="0" destOrd="0" presId="urn:microsoft.com/office/officeart/2005/8/layout/venn1#1"/>
    <dgm:cxn modelId="{C92A49DD-B4CF-46B2-84EF-2E5BFC0A99A2}" type="presParOf" srcId="{E2B9C9A9-E947-4D20-957F-1CB89D5B75D4}" destId="{0E1969F9-4FD2-464D-81AA-82BF610EBC34}" srcOrd="0" destOrd="0" presId="urn:microsoft.com/office/officeart/2005/8/layout/venn1#1"/>
    <dgm:cxn modelId="{A1CBCEC7-C867-4403-8E05-9B155B623DE4}" type="presParOf" srcId="{E2B9C9A9-E947-4D20-957F-1CB89D5B75D4}" destId="{E58B9FD6-A4EB-441A-BE2C-DD6BB860F785}" srcOrd="1" destOrd="0" presId="urn:microsoft.com/office/officeart/2005/8/layout/venn1#1"/>
    <dgm:cxn modelId="{022C1CDE-7A71-40C4-95D0-5AD878B88B55}" type="presParOf" srcId="{E2B9C9A9-E947-4D20-957F-1CB89D5B75D4}" destId="{BEA87B69-376D-484D-8D7A-3CE1EA906674}" srcOrd="2" destOrd="0" presId="urn:microsoft.com/office/officeart/2005/8/layout/venn1#1"/>
    <dgm:cxn modelId="{9478C3CF-A682-458B-9697-1066C3D3F11C}" type="presParOf" srcId="{E2B9C9A9-E947-4D20-957F-1CB89D5B75D4}" destId="{728B0E3F-1921-49F1-8265-2F277491FF9E}" srcOrd="3" destOrd="0" presId="urn:microsoft.com/office/officeart/2005/8/layout/venn1#1"/>
    <dgm:cxn modelId="{98BEABCA-F4F7-4231-885E-E114DE8D92F7}" type="presParOf" srcId="{E2B9C9A9-E947-4D20-957F-1CB89D5B75D4}" destId="{268DBE99-54DA-40CD-8672-CB703A35FC6E}" srcOrd="4" destOrd="0" presId="urn:microsoft.com/office/officeart/2005/8/layout/venn1#1"/>
    <dgm:cxn modelId="{3CBFA945-5125-4795-BC71-1A8B50BC9325}" type="presParOf" srcId="{E2B9C9A9-E947-4D20-957F-1CB89D5B75D4}" destId="{8F7E7C56-FDFE-4947-8237-3E04F0E7415C}" srcOrd="5" destOrd="0" presId="urn:microsoft.com/office/officeart/2005/8/layout/venn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969F9-4FD2-464D-81AA-82BF610EBC34}">
      <dsp:nvSpPr>
        <dsp:cNvPr id="0" name=""/>
        <dsp:cNvSpPr/>
      </dsp:nvSpPr>
      <dsp:spPr>
        <a:xfrm>
          <a:off x="3936233" y="123236"/>
          <a:ext cx="2549727" cy="2549727"/>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12 Citizens</a:t>
          </a:r>
        </a:p>
        <a:p>
          <a:pPr lvl="0" algn="ctr" defTabSz="622300">
            <a:lnSpc>
              <a:spcPct val="90000"/>
            </a:lnSpc>
            <a:spcBef>
              <a:spcPct val="0"/>
            </a:spcBef>
            <a:spcAft>
              <a:spcPct val="35000"/>
            </a:spcAft>
          </a:pPr>
          <a:r>
            <a:rPr lang="en-US" sz="1400" kern="1200" dirty="0" smtClean="0"/>
            <a:t>3 School Board</a:t>
          </a:r>
        </a:p>
        <a:p>
          <a:pPr lvl="0" algn="ctr" defTabSz="622300">
            <a:lnSpc>
              <a:spcPct val="90000"/>
            </a:lnSpc>
            <a:spcBef>
              <a:spcPct val="0"/>
            </a:spcBef>
            <a:spcAft>
              <a:spcPct val="35000"/>
            </a:spcAft>
          </a:pPr>
          <a:r>
            <a:rPr lang="en-US" sz="1400" kern="1200" dirty="0" smtClean="0"/>
            <a:t>3 City Council</a:t>
          </a:r>
        </a:p>
        <a:p>
          <a:pPr lvl="0" algn="ctr" defTabSz="622300">
            <a:lnSpc>
              <a:spcPct val="90000"/>
            </a:lnSpc>
            <a:spcBef>
              <a:spcPct val="0"/>
            </a:spcBef>
            <a:spcAft>
              <a:spcPct val="35000"/>
            </a:spcAft>
          </a:pPr>
          <a:r>
            <a:rPr lang="en-US" sz="1400" kern="1200" dirty="0" smtClean="0"/>
            <a:t>Mayor’s Designees</a:t>
          </a:r>
        </a:p>
        <a:p>
          <a:pPr lvl="0" algn="ctr" defTabSz="622300">
            <a:lnSpc>
              <a:spcPct val="90000"/>
            </a:lnSpc>
            <a:spcBef>
              <a:spcPct val="0"/>
            </a:spcBef>
            <a:spcAft>
              <a:spcPct val="35000"/>
            </a:spcAft>
          </a:pPr>
          <a:r>
            <a:rPr lang="en-US" sz="1400" kern="1200" dirty="0" smtClean="0"/>
            <a:t>Superintendent’s Designees</a:t>
          </a:r>
        </a:p>
        <a:p>
          <a:pPr lvl="0" algn="ctr" defTabSz="622300">
            <a:lnSpc>
              <a:spcPct val="90000"/>
            </a:lnSpc>
            <a:spcBef>
              <a:spcPct val="0"/>
            </a:spcBef>
            <a:spcAft>
              <a:spcPct val="35000"/>
            </a:spcAft>
          </a:pPr>
          <a:endParaRPr lang="en-US" sz="1000" kern="1200" dirty="0"/>
        </a:p>
      </dsp:txBody>
      <dsp:txXfrm>
        <a:off x="4276197" y="569439"/>
        <a:ext cx="1869799" cy="1147377"/>
      </dsp:txXfrm>
    </dsp:sp>
    <dsp:sp modelId="{BEA87B69-376D-484D-8D7A-3CE1EA906674}">
      <dsp:nvSpPr>
        <dsp:cNvPr id="0" name=""/>
        <dsp:cNvSpPr/>
      </dsp:nvSpPr>
      <dsp:spPr>
        <a:xfrm>
          <a:off x="4980024" y="1840052"/>
          <a:ext cx="2549727" cy="2549727"/>
        </a:xfrm>
        <a:prstGeom prst="ellipse">
          <a:avLst/>
        </a:prstGeom>
        <a:solidFill>
          <a:srgbClr val="CC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977900">
            <a:lnSpc>
              <a:spcPct val="100000"/>
            </a:lnSpc>
            <a:spcBef>
              <a:spcPct val="0"/>
            </a:spcBef>
            <a:spcAft>
              <a:spcPct val="35000"/>
            </a:spcAft>
          </a:pPr>
          <a:r>
            <a:rPr lang="en-US" sz="2200" kern="1200" dirty="0" smtClean="0">
              <a:solidFill>
                <a:schemeClr val="tx1"/>
              </a:solidFill>
            </a:rPr>
            <a:t>Council </a:t>
          </a:r>
        </a:p>
        <a:p>
          <a:pPr lvl="0" algn="l" defTabSz="977900">
            <a:lnSpc>
              <a:spcPct val="100000"/>
            </a:lnSpc>
            <a:spcBef>
              <a:spcPct val="0"/>
            </a:spcBef>
            <a:spcAft>
              <a:spcPct val="35000"/>
            </a:spcAft>
          </a:pPr>
          <a:r>
            <a:rPr lang="en-US" sz="2200" kern="1200" dirty="0" smtClean="0">
              <a:solidFill>
                <a:schemeClr val="tx1"/>
              </a:solidFill>
            </a:rPr>
            <a:t>School Board </a:t>
          </a:r>
        </a:p>
        <a:p>
          <a:pPr lvl="0" algn="l" defTabSz="977900">
            <a:lnSpc>
              <a:spcPct val="100000"/>
            </a:lnSpc>
            <a:spcBef>
              <a:spcPct val="0"/>
            </a:spcBef>
            <a:spcAft>
              <a:spcPct val="35000"/>
            </a:spcAft>
          </a:pPr>
          <a:r>
            <a:rPr lang="en-US" sz="2200" kern="1200" dirty="0" smtClean="0">
              <a:solidFill>
                <a:schemeClr val="tx1"/>
              </a:solidFill>
            </a:rPr>
            <a:t>Mayor</a:t>
          </a:r>
          <a:endParaRPr lang="en-US" sz="2200" kern="1200" dirty="0">
            <a:solidFill>
              <a:schemeClr val="tx1"/>
            </a:solidFill>
          </a:endParaRPr>
        </a:p>
      </dsp:txBody>
      <dsp:txXfrm>
        <a:off x="5759815" y="2498732"/>
        <a:ext cx="1529836" cy="1402349"/>
      </dsp:txXfrm>
    </dsp:sp>
    <dsp:sp modelId="{268DBE99-54DA-40CD-8672-CB703A35FC6E}">
      <dsp:nvSpPr>
        <dsp:cNvPr id="0" name=""/>
        <dsp:cNvSpPr/>
      </dsp:nvSpPr>
      <dsp:spPr>
        <a:xfrm>
          <a:off x="2727858" y="1840052"/>
          <a:ext cx="2549727" cy="2549727"/>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5760" tIns="0" rIns="0" bIns="0" numCol="1" spcCol="1270" anchor="ctr" anchorCtr="0">
          <a:noAutofit/>
        </a:bodyPr>
        <a:lstStyle/>
        <a:p>
          <a:pPr lvl="0" algn="ctr" defTabSz="444500">
            <a:lnSpc>
              <a:spcPct val="90000"/>
            </a:lnSpc>
            <a:spcBef>
              <a:spcPct val="0"/>
            </a:spcBef>
            <a:spcAft>
              <a:spcPct val="35000"/>
            </a:spcAft>
          </a:pPr>
          <a:r>
            <a:rPr lang="en-US" sz="1000" kern="1200" dirty="0" smtClean="0"/>
            <a:t>Mayor’s Office</a:t>
          </a:r>
        </a:p>
        <a:p>
          <a:pPr lvl="0" algn="ctr" defTabSz="444500">
            <a:lnSpc>
              <a:spcPct val="90000"/>
            </a:lnSpc>
            <a:spcBef>
              <a:spcPct val="0"/>
            </a:spcBef>
            <a:spcAft>
              <a:spcPct val="35000"/>
            </a:spcAft>
          </a:pPr>
          <a:r>
            <a:rPr lang="en-US" sz="1000" kern="1200" dirty="0" smtClean="0"/>
            <a:t>Human Services</a:t>
          </a:r>
        </a:p>
        <a:p>
          <a:pPr lvl="0" algn="ctr" defTabSz="444500">
            <a:lnSpc>
              <a:spcPct val="90000"/>
            </a:lnSpc>
            <a:spcBef>
              <a:spcPct val="0"/>
            </a:spcBef>
            <a:spcAft>
              <a:spcPct val="35000"/>
            </a:spcAft>
          </a:pPr>
          <a:r>
            <a:rPr lang="en-US" sz="1000" kern="1200" dirty="0" smtClean="0"/>
            <a:t>Library</a:t>
          </a:r>
        </a:p>
        <a:p>
          <a:pPr lvl="0" algn="ctr" defTabSz="444500">
            <a:lnSpc>
              <a:spcPct val="90000"/>
            </a:lnSpc>
            <a:spcBef>
              <a:spcPct val="0"/>
            </a:spcBef>
            <a:spcAft>
              <a:spcPct val="35000"/>
            </a:spcAft>
          </a:pPr>
          <a:r>
            <a:rPr lang="en-US" sz="1000" kern="1200" dirty="0" smtClean="0"/>
            <a:t>Social Services</a:t>
          </a:r>
        </a:p>
        <a:p>
          <a:pPr lvl="0" algn="ctr" defTabSz="444500">
            <a:lnSpc>
              <a:spcPct val="90000"/>
            </a:lnSpc>
            <a:spcBef>
              <a:spcPct val="0"/>
            </a:spcBef>
            <a:spcAft>
              <a:spcPct val="35000"/>
            </a:spcAft>
          </a:pPr>
          <a:r>
            <a:rPr lang="en-US" sz="1000" kern="1200" dirty="0" smtClean="0"/>
            <a:t>Parks &amp; Rec</a:t>
          </a:r>
        </a:p>
        <a:p>
          <a:pPr lvl="0" algn="ctr" defTabSz="444500">
            <a:lnSpc>
              <a:spcPct val="90000"/>
            </a:lnSpc>
            <a:spcBef>
              <a:spcPct val="0"/>
            </a:spcBef>
            <a:spcAft>
              <a:spcPct val="35000"/>
            </a:spcAft>
          </a:pPr>
          <a:r>
            <a:rPr lang="en-US" sz="1000" kern="1200" dirty="0" smtClean="0"/>
            <a:t>OCWB</a:t>
          </a:r>
        </a:p>
        <a:p>
          <a:pPr lvl="0" algn="ctr" defTabSz="444500">
            <a:lnSpc>
              <a:spcPct val="90000"/>
            </a:lnSpc>
            <a:spcBef>
              <a:spcPct val="0"/>
            </a:spcBef>
            <a:spcAft>
              <a:spcPct val="35000"/>
            </a:spcAft>
          </a:pPr>
          <a:r>
            <a:rPr lang="en-US" sz="1000" kern="1200" dirty="0" smtClean="0"/>
            <a:t>Supt’s Office</a:t>
          </a:r>
        </a:p>
        <a:p>
          <a:pPr lvl="0" algn="ctr" defTabSz="444500">
            <a:lnSpc>
              <a:spcPct val="90000"/>
            </a:lnSpc>
            <a:spcBef>
              <a:spcPct val="0"/>
            </a:spcBef>
            <a:spcAft>
              <a:spcPct val="35000"/>
            </a:spcAft>
          </a:pPr>
          <a:r>
            <a:rPr lang="en-US" sz="1000" kern="1200" dirty="0" smtClean="0"/>
            <a:t>RPS Finance</a:t>
          </a:r>
        </a:p>
        <a:p>
          <a:pPr lvl="0" algn="ctr" defTabSz="444500">
            <a:lnSpc>
              <a:spcPct val="90000"/>
            </a:lnSpc>
            <a:spcBef>
              <a:spcPct val="0"/>
            </a:spcBef>
            <a:spcAft>
              <a:spcPct val="35000"/>
            </a:spcAft>
          </a:pPr>
          <a:r>
            <a:rPr lang="en-US" sz="1000" kern="1200" dirty="0" smtClean="0"/>
            <a:t>RPS Academic Officer</a:t>
          </a:r>
        </a:p>
        <a:p>
          <a:pPr lvl="0" algn="ctr" defTabSz="444500">
            <a:lnSpc>
              <a:spcPct val="90000"/>
            </a:lnSpc>
            <a:spcBef>
              <a:spcPct val="0"/>
            </a:spcBef>
            <a:spcAft>
              <a:spcPct val="35000"/>
            </a:spcAft>
          </a:pPr>
          <a:r>
            <a:rPr lang="en-US" sz="1000" kern="1200" dirty="0" smtClean="0"/>
            <a:t>RPS Family &amp; </a:t>
          </a:r>
          <a:r>
            <a:rPr lang="en-US" sz="1000" kern="1200" dirty="0" err="1" smtClean="0"/>
            <a:t>Cmmty</a:t>
          </a:r>
          <a:r>
            <a:rPr lang="en-US" sz="1000" kern="1200" dirty="0" smtClean="0"/>
            <a:t> Engagement</a:t>
          </a:r>
        </a:p>
        <a:p>
          <a:pPr lvl="0" algn="ctr" defTabSz="444500">
            <a:lnSpc>
              <a:spcPct val="90000"/>
            </a:lnSpc>
            <a:spcBef>
              <a:spcPct val="0"/>
            </a:spcBef>
            <a:spcAft>
              <a:spcPct val="35000"/>
            </a:spcAft>
          </a:pPr>
          <a:r>
            <a:rPr lang="en-US" sz="1000" kern="1200" dirty="0" smtClean="0"/>
            <a:t>RPS Operations</a:t>
          </a:r>
          <a:endParaRPr lang="en-US" sz="1000" kern="1200" dirty="0"/>
        </a:p>
      </dsp:txBody>
      <dsp:txXfrm>
        <a:off x="2967958" y="2498732"/>
        <a:ext cx="1529836" cy="1402349"/>
      </dsp:txXfrm>
    </dsp:sp>
  </dsp:spTree>
</dsp:drawing>
</file>

<file path=ppt/diagrams/layout1.xml><?xml version="1.0" encoding="utf-8"?>
<dgm:layoutDef xmlns:dgm="http://schemas.openxmlformats.org/drawingml/2006/diagram" xmlns:a="http://schemas.openxmlformats.org/drawingml/2006/main" uniqueId="urn:microsoft.com/office/officeart/2005/8/layout/venn1#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shape xmlns:r="http://schemas.openxmlformats.org/officeDocument/2006/relationships" r:blip="">
      <dgm:adjLst/>
    </dgm: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alg type="tx">
              <dgm:param type="txAnchorHorzCh" val="ctr"/>
              <dgm:param type="txAnchorVertCh" val="mid"/>
            </dgm:alg>
            <dgm:shape xmlns:r="http://schemas.openxmlformats.org/officeDocument/2006/relationships" type="rect" r:blip="" hideGeom="1">
              <dgm:adjLst/>
            </dgm:shape>
            <dgm:varLst>
              <dgm:chMax val="0"/>
              <dgm:chPref val="0"/>
              <dgm:bulletEnabled val="1"/>
            </dgm:varLst>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alg type="tx">
          <dgm:param type="txAnchorHorzCh" val="ctr"/>
          <dgm:param type="txAnchorVertCh" val="mid"/>
        </dgm:alg>
        <dgm:shape xmlns:r="http://schemas.openxmlformats.org/officeDocument/2006/relationships" type="rect" r:blip="" hideGeom="1">
          <dgm:adjLst/>
        </dgm:shape>
        <dgm:varLst>
          <dgm:chMax val="0"/>
          <dgm:chPref val="0"/>
          <dgm:bulletEnabled val="1"/>
        </dgm:varLst>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alg type="tx">
          <dgm:param type="txAnchorHorzCh" val="ctr"/>
          <dgm:param type="txAnchorVertCh" val="mid"/>
        </dgm:alg>
        <dgm:shape xmlns:r="http://schemas.openxmlformats.org/officeDocument/2006/relationships" type="rect" r:blip="" hideGeom="1">
          <dgm:adjLst/>
        </dgm:shape>
        <dgm:varLst>
          <dgm:chMax val="0"/>
          <dgm:chPref val="0"/>
          <dgm:bulletEnabled val="1"/>
        </dgm:varLst>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alg type="tx">
          <dgm:param type="txAnchorHorzCh" val="ctr"/>
          <dgm:param type="txAnchorVertCh" val="mid"/>
        </dgm:alg>
        <dgm:shape xmlns:r="http://schemas.openxmlformats.org/officeDocument/2006/relationships" type="rect" r:blip="" hideGeom="1">
          <dgm:adjLst/>
        </dgm:shape>
        <dgm:varLst>
          <dgm:chMax val="0"/>
          <dgm:chPref val="0"/>
          <dgm:bulletEnabled val="1"/>
        </dgm:varLst>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alg type="tx">
          <dgm:param type="txAnchorHorzCh" val="ctr"/>
          <dgm:param type="txAnchorVertCh" val="mid"/>
        </dgm:alg>
        <dgm:shape xmlns:r="http://schemas.openxmlformats.org/officeDocument/2006/relationships" type="rect" r:blip="" hideGeom="1">
          <dgm:adjLst/>
        </dgm:shape>
        <dgm:varLst>
          <dgm:chMax val="0"/>
          <dgm:chPref val="0"/>
          <dgm:bulletEnabled val="1"/>
        </dgm:varLst>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alg type="tx">
          <dgm:param type="txAnchorHorzCh" val="ctr"/>
          <dgm:param type="txAnchorVertCh" val="mid"/>
        </dgm:alg>
        <dgm:shape xmlns:r="http://schemas.openxmlformats.org/officeDocument/2006/relationships" type="rect" r:blip="" hideGeom="1">
          <dgm:adjLst/>
        </dgm:shape>
        <dgm:varLst>
          <dgm:chMax val="0"/>
          <dgm:chPref val="0"/>
          <dgm:bulletEnabled val="1"/>
        </dgm:varLst>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alg type="tx">
          <dgm:param type="txAnchorHorzCh" val="ctr"/>
          <dgm:param type="txAnchorVertCh" val="mid"/>
        </dgm:alg>
        <dgm:shape xmlns:r="http://schemas.openxmlformats.org/officeDocument/2006/relationships" type="rect" r:blip="" hideGeom="1">
          <dgm:adjLst/>
        </dgm:shape>
        <dgm:varLst>
          <dgm:chMax val="0"/>
          <dgm:chPref val="0"/>
          <dgm:bulletEnabled val="1"/>
        </dgm:varLst>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33ADA-0F99-4347-BB6E-60B7437374D2}"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F2E2E-BCFC-4E50-8B65-4FCF6EAE8676}" type="slidenum">
              <a:rPr lang="en-US" smtClean="0"/>
              <a:t>‹#›</a:t>
            </a:fld>
            <a:endParaRPr lang="en-US"/>
          </a:p>
        </p:txBody>
      </p:sp>
    </p:spTree>
    <p:extLst>
      <p:ext uri="{BB962C8B-B14F-4D97-AF65-F5344CB8AC3E}">
        <p14:creationId xmlns:p14="http://schemas.microsoft.com/office/powerpoint/2010/main" val="205934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sz="1600"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DACD96-8485-4068-816F-231265F1361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1011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C9593-C317-445E-8EA1-13B264B0B55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54911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DA173-07B7-4CB7-9D9E-FF796B887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41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F2E2E-BCFC-4E50-8B65-4FCF6EAE8676}" type="slidenum">
              <a:rPr lang="en-US" smtClean="0"/>
              <a:t>22</a:t>
            </a:fld>
            <a:endParaRPr lang="en-US"/>
          </a:p>
        </p:txBody>
      </p:sp>
    </p:spTree>
    <p:extLst>
      <p:ext uri="{BB962C8B-B14F-4D97-AF65-F5344CB8AC3E}">
        <p14:creationId xmlns:p14="http://schemas.microsoft.com/office/powerpoint/2010/main" val="3213256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F2E2E-BCFC-4E50-8B65-4FCF6EAE8676}" type="slidenum">
              <a:rPr lang="en-US" smtClean="0"/>
              <a:t>23</a:t>
            </a:fld>
            <a:endParaRPr lang="en-US"/>
          </a:p>
        </p:txBody>
      </p:sp>
    </p:spTree>
    <p:extLst>
      <p:ext uri="{BB962C8B-B14F-4D97-AF65-F5344CB8AC3E}">
        <p14:creationId xmlns:p14="http://schemas.microsoft.com/office/powerpoint/2010/main" val="172286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4660E3-166A-4B34-8182-7008028A619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1331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F2E2E-BCFC-4E50-8B65-4FCF6EAE8676}" type="slidenum">
              <a:rPr lang="en-US" smtClean="0"/>
              <a:t>26</a:t>
            </a:fld>
            <a:endParaRPr lang="en-US"/>
          </a:p>
        </p:txBody>
      </p:sp>
    </p:spTree>
    <p:extLst>
      <p:ext uri="{BB962C8B-B14F-4D97-AF65-F5344CB8AC3E}">
        <p14:creationId xmlns:p14="http://schemas.microsoft.com/office/powerpoint/2010/main" val="25427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600"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DACD96-8485-4068-816F-231265F1361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68449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88572-325D-49D6-ACC5-6CA2333D6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37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7D6D076-0010-4ACD-8F6F-13952D4D7A9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787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685800" y="1143000"/>
            <a:ext cx="4310063" cy="242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685800" y="3921579"/>
            <a:ext cx="5562600"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5688EB-087B-4714-9843-9BE10E899E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769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4BE9-92BD-41F3-9D41-E208F6BE41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91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4BE9-92BD-41F3-9D41-E208F6BE41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6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43B2-3150-6C44-8B1A-3A8BF2AEFAEB}" type="slidenum">
              <a:rPr lang="en-US" smtClean="0"/>
              <a:t>13</a:t>
            </a:fld>
            <a:endParaRPr lang="en-US" dirty="0"/>
          </a:p>
        </p:txBody>
      </p:sp>
    </p:spTree>
    <p:extLst>
      <p:ext uri="{BB962C8B-B14F-4D97-AF65-F5344CB8AC3E}">
        <p14:creationId xmlns:p14="http://schemas.microsoft.com/office/powerpoint/2010/main" val="270959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0">
              <a:spcBef>
                <a:spcPct val="0"/>
              </a:spcBef>
              <a:buFontTx/>
              <a:buNone/>
            </a:pPr>
            <a:endParaRPr lang="en-US" sz="1400" dirty="0"/>
          </a:p>
        </p:txBody>
      </p:sp>
      <p:sp>
        <p:nvSpPr>
          <p:cNvPr id="6148"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A1D22-AA81-410F-84AB-135C66A465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94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DA173-07B7-4CB7-9D9E-FF796B887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76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2419-FF2B-4DDF-8271-45B1D6DEF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20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DFA667-E825-4F9B-833B-E61F65189A7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11213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FA667-E825-4F9B-833B-E61F65189A7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377577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FA667-E825-4F9B-833B-E61F65189A7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315269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9" name="think-cell Slide" r:id="rId4" imgW="270" imgH="270" progId="TCLayout.ActiveDocument.1">
                  <p:embed/>
                </p:oleObj>
              </mc:Choice>
              <mc:Fallback>
                <p:oleObj name="think-cell Slide" r:id="rId4" imgW="270" imgH="270" progId="TCLayout.ActiveDocument.1">
                  <p:embed/>
                  <p:pic>
                    <p:nvPicPr>
                      <p:cNvPr id="10" name="Object 9" hidden="1"/>
                      <p:cNvPicPr/>
                      <p:nvPr/>
                    </p:nvPicPr>
                    <p:blipFill>
                      <a:blip r:embed="rId5"/>
                      <a:stretch>
                        <a:fillRect/>
                      </a:stretch>
                    </p:blipFill>
                    <p:spPr>
                      <a:xfrm>
                        <a:off x="2118" y="1589"/>
                        <a:ext cx="2116" cy="1587"/>
                      </a:xfrm>
                      <a:prstGeom prst="rect">
                        <a:avLst/>
                      </a:prstGeom>
                    </p:spPr>
                  </p:pic>
                </p:oleObj>
              </mc:Fallback>
            </mc:AlternateContent>
          </a:graphicData>
        </a:graphic>
      </p:graphicFrame>
      <p:cxnSp>
        <p:nvCxnSpPr>
          <p:cNvPr id="4" name="Straight Connector 3"/>
          <p:cNvCxnSpPr/>
          <p:nvPr userDrawn="1"/>
        </p:nvCxnSpPr>
        <p:spPr>
          <a:xfrm>
            <a:off x="0" y="990600"/>
            <a:ext cx="12192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04800" y="0"/>
            <a:ext cx="11003128"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11798728" y="6629401"/>
            <a:ext cx="333426"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914400" eaLnBrk="0" fontAlgn="base" hangingPunct="0">
              <a:spcBef>
                <a:spcPct val="0"/>
              </a:spcBef>
              <a:spcAft>
                <a:spcPct val="0"/>
              </a:spcAft>
            </a:pPr>
            <a:fld id="{090EB062-F74A-48E3-949C-AE146B96ACCE}" type="slidenum">
              <a:rPr lang="en-US" sz="1000">
                <a:solidFill>
                  <a:srgbClr val="4F4C25">
                    <a:lumMod val="75000"/>
                  </a:srgbClr>
                </a:solidFill>
                <a:cs typeface="Arial" charset="0"/>
              </a:rPr>
              <a:pPr algn="ctr" defTabSz="914400" eaLnBrk="0" fontAlgn="base" hangingPunct="0">
                <a:spcBef>
                  <a:spcPct val="0"/>
                </a:spcBef>
                <a:spcAft>
                  <a:spcPct val="0"/>
                </a:spcAft>
              </a:pPr>
              <a:t>‹#›</a:t>
            </a:fld>
            <a:endParaRPr lang="en-US" sz="1000" dirty="0">
              <a:solidFill>
                <a:srgbClr val="4F4C25">
                  <a:lumMod val="75000"/>
                </a:srgbClr>
              </a:solidFill>
              <a:cs typeface="Arial" charset="0"/>
            </a:endParaRPr>
          </a:p>
        </p:txBody>
      </p:sp>
    </p:spTree>
    <p:extLst>
      <p:ext uri="{BB962C8B-B14F-4D97-AF65-F5344CB8AC3E}">
        <p14:creationId xmlns:p14="http://schemas.microsoft.com/office/powerpoint/2010/main" val="405965427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solidFill>
                  <a:srgbClr val="1CA38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0"/>
            <a:ext cx="10515600" cy="1500187"/>
          </a:xfrm>
        </p:spPr>
        <p:txBody>
          <a:bodyPr/>
          <a:lstStyle>
            <a:lvl1pPr marL="0" indent="0">
              <a:buNone/>
              <a:defRPr sz="2400" i="1">
                <a:solidFill>
                  <a:srgbClr val="1CA38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Footer Placeholder 3"/>
          <p:cNvSpPr>
            <a:spLocks noGrp="1"/>
          </p:cNvSpPr>
          <p:nvPr>
            <p:ph type="ftr" sz="quarter" idx="3"/>
          </p:nvPr>
        </p:nvSpPr>
        <p:spPr>
          <a:xfrm>
            <a:off x="132803" y="6367674"/>
            <a:ext cx="7907961" cy="365125"/>
          </a:xfrm>
        </p:spPr>
        <p:txBody>
          <a:bodyPr/>
          <a:lstStyle/>
          <a:p>
            <a:r>
              <a:rPr lang="en-US" dirty="0" smtClean="0"/>
              <a:t>© 2018 The Forum for Youth Investment</a:t>
            </a:r>
            <a:endParaRPr lang="en-US" dirty="0"/>
          </a:p>
        </p:txBody>
      </p:sp>
    </p:spTree>
    <p:extLst>
      <p:ext uri="{BB962C8B-B14F-4D97-AF65-F5344CB8AC3E}">
        <p14:creationId xmlns:p14="http://schemas.microsoft.com/office/powerpoint/2010/main" val="18182624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5"/>
            <a:ext cx="10363200" cy="1687205"/>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259395"/>
            <a:ext cx="9753600" cy="1998407"/>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3"/>
          <p:cNvSpPr>
            <a:spLocks noGrp="1"/>
          </p:cNvSpPr>
          <p:nvPr>
            <p:ph type="ftr" sz="quarter" idx="3"/>
          </p:nvPr>
        </p:nvSpPr>
        <p:spPr>
          <a:xfrm>
            <a:off x="132803" y="6367674"/>
            <a:ext cx="7907961" cy="365125"/>
          </a:xfrm>
        </p:spPr>
        <p:txBody>
          <a:bodyPr/>
          <a:lstStyle/>
          <a:p>
            <a:r>
              <a:rPr lang="en-US" dirty="0" smtClean="0"/>
              <a:t>© 2018 The Forum for Youth Investment</a:t>
            </a:r>
            <a:endParaRPr lang="en-US" dirty="0"/>
          </a:p>
        </p:txBody>
      </p:sp>
    </p:spTree>
    <p:extLst>
      <p:ext uri="{BB962C8B-B14F-4D97-AF65-F5344CB8AC3E}">
        <p14:creationId xmlns:p14="http://schemas.microsoft.com/office/powerpoint/2010/main" val="25846895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1CA38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5"/>
            <a:ext cx="10363200" cy="1687205"/>
          </a:xfrm>
        </p:spPr>
        <p:txBody>
          <a:bodyPr anchor="b"/>
          <a:lstStyle>
            <a:lvl1pPr algn="l">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259395"/>
            <a:ext cx="9753600" cy="199840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Rectangle 3"/>
          <p:cNvSpPr/>
          <p:nvPr userDrawn="1"/>
        </p:nvSpPr>
        <p:spPr>
          <a:xfrm>
            <a:off x="10383865" y="6308739"/>
            <a:ext cx="1729482" cy="496261"/>
          </a:xfrm>
          <a:prstGeom prst="rect">
            <a:avLst/>
          </a:prstGeom>
          <a:solidFill>
            <a:srgbClr val="1CA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245442" y="6285492"/>
            <a:ext cx="1170112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1039547" y="6363297"/>
            <a:ext cx="921168" cy="4114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858" y="6363297"/>
            <a:ext cx="427302" cy="429768"/>
          </a:xfrm>
          <a:prstGeom prst="rect">
            <a:avLst/>
          </a:prstGeom>
        </p:spPr>
      </p:pic>
      <p:sp>
        <p:nvSpPr>
          <p:cNvPr id="10" name="Footer Placeholder 3"/>
          <p:cNvSpPr>
            <a:spLocks noGrp="1"/>
          </p:cNvSpPr>
          <p:nvPr>
            <p:ph type="ftr" sz="quarter" idx="3"/>
          </p:nvPr>
        </p:nvSpPr>
        <p:spPr>
          <a:xfrm>
            <a:off x="132803" y="6367674"/>
            <a:ext cx="7907961" cy="365125"/>
          </a:xfrm>
        </p:spPr>
        <p:txBody>
          <a:bodyPr/>
          <a:lstStyle>
            <a:lvl1pPr>
              <a:defRPr>
                <a:solidFill>
                  <a:schemeClr val="bg1"/>
                </a:solidFill>
              </a:defRPr>
            </a:lvl1pPr>
          </a:lstStyle>
          <a:p>
            <a:r>
              <a:rPr lang="en-US" dirty="0" smtClean="0"/>
              <a:t>© 2018 The Forum for Youth Investment</a:t>
            </a:r>
            <a:endParaRPr lang="en-US" dirty="0"/>
          </a:p>
        </p:txBody>
      </p:sp>
    </p:spTree>
    <p:extLst>
      <p:ext uri="{BB962C8B-B14F-4D97-AF65-F5344CB8AC3E}">
        <p14:creationId xmlns:p14="http://schemas.microsoft.com/office/powerpoint/2010/main" val="323730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3"/>
          <p:cNvSpPr>
            <a:spLocks noGrp="1"/>
          </p:cNvSpPr>
          <p:nvPr>
            <p:ph type="ftr" sz="quarter" idx="3"/>
          </p:nvPr>
        </p:nvSpPr>
        <p:spPr>
          <a:xfrm>
            <a:off x="132803" y="6367674"/>
            <a:ext cx="7907961" cy="365125"/>
          </a:xfrm>
        </p:spPr>
        <p:txBody>
          <a:bodyPr/>
          <a:lstStyle/>
          <a:p>
            <a:r>
              <a:rPr lang="en-US" dirty="0" smtClean="0"/>
              <a:t>© 2018 The Forum for Youth Investment</a:t>
            </a:r>
            <a:endParaRPr lang="en-US" dirty="0"/>
          </a:p>
        </p:txBody>
      </p:sp>
    </p:spTree>
    <p:extLst>
      <p:ext uri="{BB962C8B-B14F-4D97-AF65-F5344CB8AC3E}">
        <p14:creationId xmlns:p14="http://schemas.microsoft.com/office/powerpoint/2010/main" val="14403046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
          <p:cNvSpPr>
            <a:spLocks noGrp="1"/>
          </p:cNvSpPr>
          <p:nvPr>
            <p:ph type="ftr" sz="quarter" idx="3"/>
          </p:nvPr>
        </p:nvSpPr>
        <p:spPr>
          <a:xfrm>
            <a:off x="132803" y="6367674"/>
            <a:ext cx="7907961" cy="365125"/>
          </a:xfrm>
        </p:spPr>
        <p:txBody>
          <a:bodyPr/>
          <a:lstStyle/>
          <a:p>
            <a:r>
              <a:rPr lang="en-US" dirty="0" smtClean="0"/>
              <a:t>© 2018 The Forum for Youth Investment</a:t>
            </a:r>
            <a:endParaRPr lang="en-US" dirty="0"/>
          </a:p>
        </p:txBody>
      </p:sp>
    </p:spTree>
    <p:extLst>
      <p:ext uri="{BB962C8B-B14F-4D97-AF65-F5344CB8AC3E}">
        <p14:creationId xmlns:p14="http://schemas.microsoft.com/office/powerpoint/2010/main" val="9332731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9" name="Text Placeholder 2"/>
          <p:cNvSpPr>
            <a:spLocks noGrp="1"/>
          </p:cNvSpPr>
          <p:nvPr>
            <p:ph type="body" idx="1" hasCustomPrompt="1"/>
          </p:nvPr>
        </p:nvSpPr>
        <p:spPr>
          <a:xfrm>
            <a:off x="839789" y="1810990"/>
            <a:ext cx="5157787" cy="694089"/>
          </a:xfrm>
          <a:solidFill>
            <a:srgbClr val="1CA388"/>
          </a:solidFill>
          <a:ln>
            <a:solidFill>
              <a:schemeClr val="tx1">
                <a:lumMod val="65000"/>
                <a:lumOff val="35000"/>
              </a:schemeClr>
            </a:solidFill>
          </a:ln>
        </p:spPr>
        <p:txBody>
          <a:bodyPr anchor="b">
            <a:normAutofit/>
          </a:bodyP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0" name="Content Placeholder 3"/>
          <p:cNvSpPr>
            <a:spLocks noGrp="1"/>
          </p:cNvSpPr>
          <p:nvPr>
            <p:ph sz="half" idx="2"/>
          </p:nvPr>
        </p:nvSpPr>
        <p:spPr>
          <a:xfrm>
            <a:off x="839789" y="2505075"/>
            <a:ext cx="5157787" cy="3684588"/>
          </a:xfrm>
          <a:ln>
            <a:solidFill>
              <a:schemeClr val="tx1">
                <a:lumMod val="65000"/>
                <a:lumOff val="35000"/>
              </a:schemeClr>
            </a:solidFill>
          </a:ln>
        </p:spPr>
        <p:txBody>
          <a:bodyPr/>
          <a:lstStyle>
            <a:lvl1pPr>
              <a:defRPr sz="2400" b="1" i="0">
                <a:solidFill>
                  <a:srgbClr val="154060"/>
                </a:solidFill>
                <a:latin typeface="+mj-lt"/>
              </a:defRPr>
            </a:lvl1pPr>
            <a:lvl3pPr>
              <a:defRPr b="1">
                <a:solidFill>
                  <a:schemeClr val="tx1"/>
                </a:solidFill>
                <a:latin typeface="+mn-lt"/>
              </a:defRPr>
            </a:lvl3pPr>
            <a:lvl4pPr>
              <a:defRPr b="1">
                <a:solidFill>
                  <a:schemeClr val="tx1"/>
                </a:solidFill>
                <a:latin typeface="+mn-lt"/>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p:txBody>
      </p:sp>
      <p:sp>
        <p:nvSpPr>
          <p:cNvPr id="11" name="Text Placeholder 4"/>
          <p:cNvSpPr>
            <a:spLocks noGrp="1"/>
          </p:cNvSpPr>
          <p:nvPr>
            <p:ph type="body" sz="quarter" idx="3" hasCustomPrompt="1"/>
          </p:nvPr>
        </p:nvSpPr>
        <p:spPr>
          <a:xfrm>
            <a:off x="6172206" y="1810990"/>
            <a:ext cx="5183188" cy="694089"/>
          </a:xfrm>
          <a:solidFill>
            <a:srgbClr val="1CA388"/>
          </a:solidFill>
          <a:ln>
            <a:solidFill>
              <a:schemeClr val="tx1">
                <a:lumMod val="65000"/>
                <a:lumOff val="35000"/>
              </a:schemeClr>
            </a:solidFill>
          </a:ln>
        </p:spPr>
        <p:txBody>
          <a:bodyPr anchor="b">
            <a:normAutofit/>
          </a:bodyP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4" name="Content Placeholder 5"/>
          <p:cNvSpPr>
            <a:spLocks noGrp="1"/>
          </p:cNvSpPr>
          <p:nvPr>
            <p:ph sz="quarter" idx="4"/>
          </p:nvPr>
        </p:nvSpPr>
        <p:spPr>
          <a:xfrm>
            <a:off x="6172206" y="2505075"/>
            <a:ext cx="5183188" cy="3684588"/>
          </a:xfrm>
          <a:ln>
            <a:solidFill>
              <a:schemeClr val="tx1">
                <a:lumMod val="65000"/>
                <a:lumOff val="35000"/>
              </a:schemeClr>
            </a:solidFill>
          </a:ln>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1" i="0">
                <a:solidFill>
                  <a:srgbClr val="154060"/>
                </a:solidFill>
                <a:latin typeface="+mj-lt"/>
              </a:defRPr>
            </a:lvl1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b="1">
                <a:solidFill>
                  <a:schemeClr val="tx1"/>
                </a:solidFill>
                <a:latin typeface="+mn-l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b="1">
                <a:solidFill>
                  <a:schemeClr val="tx1"/>
                </a:solidFill>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2" name="Footer Placeholder 3"/>
          <p:cNvSpPr>
            <a:spLocks noGrp="1"/>
          </p:cNvSpPr>
          <p:nvPr>
            <p:ph type="ftr" sz="quarter" idx="10"/>
          </p:nvPr>
        </p:nvSpPr>
        <p:spPr>
          <a:xfrm>
            <a:off x="132803" y="6367674"/>
            <a:ext cx="7907961" cy="365125"/>
          </a:xfrm>
        </p:spPr>
        <p:txBody>
          <a:bodyPr/>
          <a:lstStyle/>
          <a:p>
            <a:r>
              <a:rPr lang="en-US" dirty="0" smtClean="0"/>
              <a:t>© 2018 The Forum for Youth Investment</a:t>
            </a:r>
            <a:endParaRPr lang="en-US" dirty="0"/>
          </a:p>
        </p:txBody>
      </p:sp>
    </p:spTree>
    <p:extLst>
      <p:ext uri="{BB962C8B-B14F-4D97-AF65-F5344CB8AC3E}">
        <p14:creationId xmlns:p14="http://schemas.microsoft.com/office/powerpoint/2010/main" val="20898483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7983798" y="1830036"/>
            <a:ext cx="3370007" cy="4351339"/>
          </a:xfrm>
        </p:spPr>
        <p:txBody>
          <a:bodyPr/>
          <a:lstStyle>
            <a:lvl1pPr>
              <a:defRPr sz="2400"/>
            </a:lvl1pPr>
            <a:lvl3pPr>
              <a:defRPr b="1"/>
            </a:lvl3pPr>
            <a:lvl4pPr>
              <a:defRPr b="1"/>
            </a:lvl4pPr>
          </a:lstStyle>
          <a:p>
            <a:pPr lvl="0"/>
            <a:r>
              <a:rPr lang="en-US" smtClean="0"/>
              <a:t>Edit Master text styles</a:t>
            </a:r>
          </a:p>
          <a:p>
            <a:pPr lvl="1"/>
            <a:r>
              <a:rPr lang="en-US" smtClean="0"/>
              <a:t>Second level</a:t>
            </a:r>
          </a:p>
          <a:p>
            <a:pPr lvl="2"/>
            <a:r>
              <a:rPr lang="en-US" smtClean="0"/>
              <a:t>Third level</a:t>
            </a:r>
          </a:p>
        </p:txBody>
      </p:sp>
      <p:sp>
        <p:nvSpPr>
          <p:cNvPr id="10" name="Content Placeholder 2"/>
          <p:cNvSpPr>
            <a:spLocks noGrp="1"/>
          </p:cNvSpPr>
          <p:nvPr>
            <p:ph idx="10"/>
          </p:nvPr>
        </p:nvSpPr>
        <p:spPr>
          <a:xfrm>
            <a:off x="4411001" y="1825625"/>
            <a:ext cx="3370007" cy="4351339"/>
          </a:xfrm>
        </p:spPr>
        <p:txBody>
          <a:bodyPr/>
          <a:lstStyle>
            <a:lvl1pPr>
              <a:defRPr sz="2400"/>
            </a:lvl1pPr>
            <a:lvl3pPr>
              <a:defRPr b="1"/>
            </a:lvl3pPr>
            <a:lvl4pPr>
              <a:defRPr b="1"/>
            </a:lvl4pPr>
          </a:lstStyle>
          <a:p>
            <a:pPr lvl="0"/>
            <a:r>
              <a:rPr lang="en-US" smtClean="0"/>
              <a:t>Edit Master text styles</a:t>
            </a:r>
          </a:p>
          <a:p>
            <a:pPr lvl="1"/>
            <a:r>
              <a:rPr lang="en-US" smtClean="0"/>
              <a:t>Second level</a:t>
            </a:r>
          </a:p>
          <a:p>
            <a:pPr lvl="2"/>
            <a:r>
              <a:rPr lang="en-US" smtClean="0"/>
              <a:t>Third level</a:t>
            </a:r>
          </a:p>
        </p:txBody>
      </p:sp>
      <p:sp>
        <p:nvSpPr>
          <p:cNvPr id="11" name="Content Placeholder 2"/>
          <p:cNvSpPr>
            <a:spLocks noGrp="1"/>
          </p:cNvSpPr>
          <p:nvPr>
            <p:ph idx="11"/>
          </p:nvPr>
        </p:nvSpPr>
        <p:spPr>
          <a:xfrm>
            <a:off x="838205" y="1810986"/>
            <a:ext cx="3370007" cy="4351339"/>
          </a:xfrm>
        </p:spPr>
        <p:txBody>
          <a:bodyPr/>
          <a:lstStyle>
            <a:lvl1pPr>
              <a:defRPr sz="2400"/>
            </a:lvl1pPr>
            <a:lvl3pPr>
              <a:defRPr b="1"/>
            </a:lvl3pPr>
            <a:lvl4pPr>
              <a:defRPr b="1"/>
            </a:lvl4pPr>
          </a:lstStyle>
          <a:p>
            <a:pPr lvl="0"/>
            <a:r>
              <a:rPr lang="en-US" smtClean="0"/>
              <a:t>Edit Master text styles</a:t>
            </a:r>
          </a:p>
          <a:p>
            <a:pPr lvl="1"/>
            <a:r>
              <a:rPr lang="en-US" smtClean="0"/>
              <a:t>Second level</a:t>
            </a:r>
          </a:p>
          <a:p>
            <a:pPr lvl="2"/>
            <a:r>
              <a:rPr lang="en-US" smtClean="0"/>
              <a:t>Third level</a:t>
            </a:r>
          </a:p>
        </p:txBody>
      </p:sp>
      <p:sp>
        <p:nvSpPr>
          <p:cNvPr id="8" name="Footer Placeholder 3"/>
          <p:cNvSpPr>
            <a:spLocks noGrp="1"/>
          </p:cNvSpPr>
          <p:nvPr>
            <p:ph type="ftr" sz="quarter" idx="3"/>
          </p:nvPr>
        </p:nvSpPr>
        <p:spPr>
          <a:xfrm>
            <a:off x="132803" y="6367674"/>
            <a:ext cx="7907961" cy="365125"/>
          </a:xfrm>
        </p:spPr>
        <p:txBody>
          <a:bodyPr/>
          <a:lstStyle/>
          <a:p>
            <a:r>
              <a:rPr lang="en-US" dirty="0" smtClean="0"/>
              <a:t>© 2018 The Forum for Youth Investment</a:t>
            </a:r>
            <a:endParaRPr lang="en-US" dirty="0"/>
          </a:p>
        </p:txBody>
      </p:sp>
    </p:spTree>
    <p:extLst>
      <p:ext uri="{BB962C8B-B14F-4D97-AF65-F5344CB8AC3E}">
        <p14:creationId xmlns:p14="http://schemas.microsoft.com/office/powerpoint/2010/main" val="15385688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FA667-E825-4F9B-833B-E61F65189A7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3881913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3"/>
          <p:cNvSpPr>
            <a:spLocks noGrp="1"/>
          </p:cNvSpPr>
          <p:nvPr>
            <p:ph type="ftr" sz="quarter" idx="3"/>
          </p:nvPr>
        </p:nvSpPr>
        <p:spPr>
          <a:xfrm>
            <a:off x="132803" y="6367674"/>
            <a:ext cx="7907961" cy="365125"/>
          </a:xfrm>
        </p:spPr>
        <p:txBody>
          <a:bodyPr/>
          <a:lstStyle/>
          <a:p>
            <a:r>
              <a:rPr lang="en-US" dirty="0" smtClean="0"/>
              <a:t>© 2018 The Forum for Youth Investment</a:t>
            </a:r>
            <a:endParaRPr lang="en-US" dirty="0"/>
          </a:p>
        </p:txBody>
      </p:sp>
    </p:spTree>
    <p:extLst>
      <p:ext uri="{BB962C8B-B14F-4D97-AF65-F5344CB8AC3E}">
        <p14:creationId xmlns:p14="http://schemas.microsoft.com/office/powerpoint/2010/main" val="38357039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32803" y="6367674"/>
            <a:ext cx="7907961" cy="365125"/>
          </a:xfrm>
        </p:spPr>
        <p:txBody>
          <a:bodyPr/>
          <a:lstStyle/>
          <a:p>
            <a:r>
              <a:rPr lang="en-US" dirty="0" smtClean="0"/>
              <a:t>© 2018 The Forum for Youth Investment</a:t>
            </a:r>
            <a:endParaRPr lang="en-US" dirty="0"/>
          </a:p>
        </p:txBody>
      </p:sp>
    </p:spTree>
    <p:extLst>
      <p:ext uri="{BB962C8B-B14F-4D97-AF65-F5344CB8AC3E}">
        <p14:creationId xmlns:p14="http://schemas.microsoft.com/office/powerpoint/2010/main" val="21231225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457206"/>
            <a:ext cx="617220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4"/>
          <p:cNvSpPr>
            <a:spLocks noGrp="1"/>
          </p:cNvSpPr>
          <p:nvPr>
            <p:ph type="ftr" sz="quarter" idx="3"/>
          </p:nvPr>
        </p:nvSpPr>
        <p:spPr>
          <a:xfrm>
            <a:off x="245445" y="6376439"/>
            <a:ext cx="7907961" cy="365125"/>
          </a:xfrm>
          <a:prstGeom prst="rect">
            <a:avLst/>
          </a:prstGeom>
        </p:spPr>
        <p:txBody>
          <a:bodyPr vert="horz" lIns="91440" tIns="45720" rIns="91440" bIns="45720" rtlCol="0" anchor="ctr"/>
          <a:lstStyle>
            <a:lvl1pPr algn="l">
              <a:defRPr sz="1200" i="0" spc="50" baseline="0">
                <a:solidFill>
                  <a:schemeClr val="tx1">
                    <a:lumMod val="65000"/>
                    <a:lumOff val="35000"/>
                  </a:schemeClr>
                </a:solidFill>
                <a:latin typeface="+mj-lt"/>
              </a:defRPr>
            </a:lvl1pPr>
          </a:lstStyle>
          <a:p>
            <a:r>
              <a:rPr lang="en-US" dirty="0" smtClean="0"/>
              <a:t>© 2018 The Forum for Youth Investment</a:t>
            </a:r>
            <a:endParaRPr lang="en-US" dirty="0"/>
          </a:p>
        </p:txBody>
      </p:sp>
    </p:spTree>
    <p:extLst>
      <p:ext uri="{BB962C8B-B14F-4D97-AF65-F5344CB8AC3E}">
        <p14:creationId xmlns:p14="http://schemas.microsoft.com/office/powerpoint/2010/main" val="16139440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93" y="457200"/>
            <a:ext cx="4480955" cy="1600200"/>
          </a:xfrm>
        </p:spPr>
        <p:txBody>
          <a:bodyPr anchor="b"/>
          <a:lstStyle>
            <a:lvl1pPr>
              <a:defRPr sz="3200">
                <a:solidFill>
                  <a:srgbClr val="1CA388"/>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2057401"/>
            <a:ext cx="4480960" cy="4144615"/>
          </a:xfrm>
        </p:spPr>
        <p:txBody>
          <a:bodyPr>
            <a:normAutofit/>
          </a:bodyPr>
          <a:lstStyle>
            <a:lvl1pPr marL="0" indent="0">
              <a:buNone/>
              <a:defRPr sz="2400">
                <a:solidFill>
                  <a:srgbClr val="154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6" name="Rectangle 15"/>
          <p:cNvSpPr/>
          <p:nvPr userDrawn="1"/>
        </p:nvSpPr>
        <p:spPr>
          <a:xfrm>
            <a:off x="5546034" y="0"/>
            <a:ext cx="6645966" cy="6858000"/>
          </a:xfrm>
          <a:prstGeom prst="rect">
            <a:avLst/>
          </a:prstGeom>
          <a:solidFill>
            <a:srgbClr val="1CA3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5" name="Rectangle 4"/>
          <p:cNvSpPr/>
          <p:nvPr userDrawn="1"/>
        </p:nvSpPr>
        <p:spPr>
          <a:xfrm>
            <a:off x="-1" y="6221895"/>
            <a:ext cx="5546033" cy="65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Picture Placeholder 2"/>
          <p:cNvSpPr>
            <a:spLocks noGrp="1" noChangeAspect="1"/>
          </p:cNvSpPr>
          <p:nvPr>
            <p:ph type="pic" idx="1"/>
          </p:nvPr>
        </p:nvSpPr>
        <p:spPr>
          <a:xfrm>
            <a:off x="5546034" y="3"/>
            <a:ext cx="664596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8017155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CA3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30046"/>
            <a:ext cx="10515600" cy="4195916"/>
          </a:xfrm>
        </p:spPr>
        <p:txBody>
          <a:bodyPr/>
          <a:lstStyle>
            <a:lvl1pPr algn="ctr">
              <a:defRPr b="0">
                <a:solidFill>
                  <a:schemeClr val="bg1"/>
                </a:solidFill>
              </a:defRPr>
            </a:lvl1pPr>
          </a:lstStyle>
          <a:p>
            <a:r>
              <a:rPr lang="en-US" smtClean="0"/>
              <a:t>Click to edit Master title style</a:t>
            </a:r>
            <a:endParaRPr lang="en-US" dirty="0"/>
          </a:p>
        </p:txBody>
      </p:sp>
      <p:sp>
        <p:nvSpPr>
          <p:cNvPr id="4" name="TextBox 3"/>
          <p:cNvSpPr txBox="1"/>
          <p:nvPr userDrawn="1"/>
        </p:nvSpPr>
        <p:spPr>
          <a:xfrm>
            <a:off x="137651" y="530941"/>
            <a:ext cx="904568" cy="1107996"/>
          </a:xfrm>
          <a:prstGeom prst="rect">
            <a:avLst/>
          </a:prstGeom>
          <a:noFill/>
        </p:spPr>
        <p:txBody>
          <a:bodyPr wrap="square" rtlCol="0">
            <a:spAutoFit/>
          </a:bodyPr>
          <a:lstStyle/>
          <a:p>
            <a:r>
              <a:rPr lang="en-US" sz="6600" b="1" dirty="0" smtClean="0">
                <a:solidFill>
                  <a:schemeClr val="bg1"/>
                </a:solidFill>
                <a:latin typeface="Franklin Gothic Medium" panose="020B0603020102020204" pitchFamily="34" charset="0"/>
              </a:rPr>
              <a:t>“</a:t>
            </a:r>
            <a:endParaRPr lang="en-US" sz="4800" b="1" dirty="0">
              <a:solidFill>
                <a:schemeClr val="bg1"/>
              </a:solidFill>
              <a:latin typeface="Franklin Gothic Medium" panose="020B0603020102020204" pitchFamily="34" charset="0"/>
            </a:endParaRPr>
          </a:p>
        </p:txBody>
      </p:sp>
      <p:sp>
        <p:nvSpPr>
          <p:cNvPr id="6" name="TextBox 5"/>
          <p:cNvSpPr txBox="1"/>
          <p:nvPr userDrawn="1"/>
        </p:nvSpPr>
        <p:spPr>
          <a:xfrm>
            <a:off x="11304637" y="4662782"/>
            <a:ext cx="749712" cy="830997"/>
          </a:xfrm>
          <a:prstGeom prst="rect">
            <a:avLst/>
          </a:prstGeom>
          <a:noFill/>
        </p:spPr>
        <p:txBody>
          <a:bodyPr wrap="square" rtlCol="0">
            <a:spAutoFit/>
          </a:bodyPr>
          <a:lstStyle/>
          <a:p>
            <a:r>
              <a:rPr lang="en-US" sz="4800" b="1" dirty="0" smtClean="0">
                <a:solidFill>
                  <a:schemeClr val="bg1"/>
                </a:solidFill>
                <a:latin typeface="Franklin Gothic Medium" panose="020B0603020102020204" pitchFamily="34" charset="0"/>
              </a:rPr>
              <a:t>”</a:t>
            </a:r>
            <a:endParaRPr lang="en-US" sz="4800" b="1" dirty="0">
              <a:solidFill>
                <a:schemeClr val="bg1"/>
              </a:solidFill>
              <a:latin typeface="Franklin Gothic Medium" panose="020B0603020102020204" pitchFamily="34" charset="0"/>
            </a:endParaRPr>
          </a:p>
        </p:txBody>
      </p:sp>
      <p:sp>
        <p:nvSpPr>
          <p:cNvPr id="8" name="Title 1"/>
          <p:cNvSpPr txBox="1">
            <a:spLocks/>
          </p:cNvSpPr>
          <p:nvPr userDrawn="1"/>
        </p:nvSpPr>
        <p:spPr>
          <a:xfrm>
            <a:off x="3048000" y="5102745"/>
            <a:ext cx="610352" cy="354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lumMod val="65000"/>
                    <a:lumOff val="35000"/>
                  </a:schemeClr>
                </a:solidFill>
                <a:latin typeface="+mj-lt"/>
                <a:ea typeface="+mj-ea"/>
                <a:cs typeface="+mj-cs"/>
              </a:defRPr>
            </a:lvl1pPr>
          </a:lstStyle>
          <a:p>
            <a:r>
              <a:rPr lang="en-US" sz="2000" b="0" i="0" kern="1200" dirty="0" smtClean="0">
                <a:solidFill>
                  <a:schemeClr val="bg2"/>
                </a:solidFill>
                <a:effectLst/>
                <a:latin typeface="+mj-lt"/>
                <a:ea typeface="+mj-ea"/>
                <a:cs typeface="+mj-cs"/>
              </a:rPr>
              <a:t>—</a:t>
            </a:r>
            <a:endParaRPr lang="en-US" sz="1800" dirty="0">
              <a:solidFill>
                <a:schemeClr val="bg2"/>
              </a:solidFill>
            </a:endParaRPr>
          </a:p>
        </p:txBody>
      </p:sp>
      <p:sp>
        <p:nvSpPr>
          <p:cNvPr id="9" name="Text Placeholder 3"/>
          <p:cNvSpPr>
            <a:spLocks noGrp="1"/>
          </p:cNvSpPr>
          <p:nvPr>
            <p:ph type="body" sz="half" idx="2"/>
          </p:nvPr>
        </p:nvSpPr>
        <p:spPr>
          <a:xfrm>
            <a:off x="3588775" y="5014458"/>
            <a:ext cx="7765024" cy="759543"/>
          </a:xfrm>
        </p:spPr>
        <p:txBody>
          <a:bodyPr>
            <a:normAutofit/>
          </a:bodyPr>
          <a:lstStyle>
            <a:lvl1pPr marL="0" indent="0">
              <a:buNone/>
              <a:defRPr sz="3200" b="0" i="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cxnSp>
        <p:nvCxnSpPr>
          <p:cNvPr id="11" name="Straight Connector 10"/>
          <p:cNvCxnSpPr/>
          <p:nvPr userDrawn="1"/>
        </p:nvCxnSpPr>
        <p:spPr>
          <a:xfrm>
            <a:off x="245442" y="6285492"/>
            <a:ext cx="1170112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5" name="Rectangle 14"/>
          <p:cNvSpPr/>
          <p:nvPr userDrawn="1"/>
        </p:nvSpPr>
        <p:spPr>
          <a:xfrm>
            <a:off x="10383865" y="6308739"/>
            <a:ext cx="1729482" cy="496261"/>
          </a:xfrm>
          <a:prstGeom prst="rect">
            <a:avLst/>
          </a:prstGeom>
          <a:solidFill>
            <a:srgbClr val="1CA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1039547" y="6363297"/>
            <a:ext cx="921168" cy="41148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858" y="6363297"/>
            <a:ext cx="427302" cy="429768"/>
          </a:xfrm>
          <a:prstGeom prst="rect">
            <a:avLst/>
          </a:prstGeom>
        </p:spPr>
      </p:pic>
      <p:sp>
        <p:nvSpPr>
          <p:cNvPr id="12" name="Footer Placeholder 3"/>
          <p:cNvSpPr>
            <a:spLocks noGrp="1"/>
          </p:cNvSpPr>
          <p:nvPr>
            <p:ph type="ftr" sz="quarter" idx="3"/>
          </p:nvPr>
        </p:nvSpPr>
        <p:spPr>
          <a:xfrm>
            <a:off x="132803" y="6367674"/>
            <a:ext cx="7907961" cy="365125"/>
          </a:xfrm>
        </p:spPr>
        <p:txBody>
          <a:bodyPr/>
          <a:lstStyle>
            <a:lvl1pPr>
              <a:defRPr>
                <a:solidFill>
                  <a:schemeClr val="bg1"/>
                </a:solidFill>
              </a:defRPr>
            </a:lvl1pPr>
          </a:lstStyle>
          <a:p>
            <a:r>
              <a:rPr lang="en-US" dirty="0" smtClean="0"/>
              <a:t>© 2018 The Forum for Youth Investment</a:t>
            </a:r>
            <a:endParaRPr lang="en-US" dirty="0"/>
          </a:p>
        </p:txBody>
      </p:sp>
    </p:spTree>
    <p:extLst>
      <p:ext uri="{BB962C8B-B14F-4D97-AF65-F5344CB8AC3E}">
        <p14:creationId xmlns:p14="http://schemas.microsoft.com/office/powerpoint/2010/main" val="30677174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owerpointTemplate_c2.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14400" y="1864345"/>
            <a:ext cx="10363200" cy="1470025"/>
          </a:xfrm>
        </p:spPr>
        <p:txBody>
          <a:bodyPr>
            <a:normAutofit/>
          </a:bodyPr>
          <a:lstStyle>
            <a:lvl1pPr>
              <a:defRPr sz="40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1828800" y="3334369"/>
            <a:ext cx="8534400" cy="1752600"/>
          </a:xfrm>
        </p:spPr>
        <p:txBody>
          <a:bodyPr>
            <a:normAutofit/>
          </a:bodyPr>
          <a:lstStyle>
            <a:lvl1pPr marL="0" indent="0" algn="ctr">
              <a:buNone/>
              <a:defRPr sz="3000">
                <a:solidFill>
                  <a:schemeClr val="bg1">
                    <a:lumMod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a:xfrm>
            <a:off x="607484" y="6356351"/>
            <a:ext cx="2844800" cy="365125"/>
          </a:xfrm>
        </p:spPr>
        <p:txBody>
          <a:bodyPr/>
          <a:lstStyle>
            <a:lvl1pPr>
              <a:defRPr sz="1000" smtClean="0">
                <a:solidFill>
                  <a:schemeClr val="bg1">
                    <a:lumMod val="75000"/>
                  </a:schemeClr>
                </a:solidFill>
                <a:latin typeface="+mn-lt"/>
              </a:defRPr>
            </a:lvl1pPr>
          </a:lstStyle>
          <a:p>
            <a:pPr>
              <a:defRPr/>
            </a:pPr>
            <a:fld id="{CC4782BC-33B9-4CD8-9A6E-F0140FC96AC1}" type="datetimeFigureOut">
              <a:rPr lang="en-US">
                <a:solidFill>
                  <a:prstClr val="white">
                    <a:lumMod val="75000"/>
                  </a:prstClr>
                </a:solidFill>
              </a:rPr>
              <a:pPr>
                <a:defRPr/>
              </a:pPr>
              <a:t>3/21/2018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sz="1000" dirty="0">
                <a:solidFill>
                  <a:schemeClr val="bg1">
                    <a:lumMod val="75000"/>
                  </a:schemeClr>
                </a:solidFill>
                <a:latin typeface="+mn-lt"/>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8769351" y="6356351"/>
            <a:ext cx="2844800" cy="365125"/>
          </a:xfrm>
        </p:spPr>
        <p:txBody>
          <a:bodyPr/>
          <a:lstStyle>
            <a:lvl1pPr>
              <a:defRPr sz="1000">
                <a:solidFill>
                  <a:srgbClr val="BFBFBF"/>
                </a:solidFill>
              </a:defRPr>
            </a:lvl1pPr>
          </a:lstStyle>
          <a:p>
            <a:fld id="{83C10F55-E9AB-4B64-ADBA-79DD0B34DEB4}" type="slidenum">
              <a:rPr lang="en-US"/>
              <a:pPr/>
              <a:t>‹#›</a:t>
            </a:fld>
            <a:endParaRPr lang="en-US"/>
          </a:p>
        </p:txBody>
      </p:sp>
    </p:spTree>
    <p:extLst>
      <p:ext uri="{BB962C8B-B14F-4D97-AF65-F5344CB8AC3E}">
        <p14:creationId xmlns:p14="http://schemas.microsoft.com/office/powerpoint/2010/main" val="8718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2446"/>
            <a:ext cx="10972800" cy="1143000"/>
          </a:xfrm>
        </p:spPr>
        <p:txBody>
          <a:bodyPr>
            <a:normAutofit/>
          </a:bodyPr>
          <a:lstStyle>
            <a:lvl1pPr algn="r">
              <a:defRPr sz="3200">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8595B"/>
                </a:solidFill>
                <a:latin typeface="+mn-lt"/>
              </a:defRPr>
            </a:lvl1pPr>
            <a:lvl2pPr>
              <a:defRPr>
                <a:solidFill>
                  <a:srgbClr val="58595B"/>
                </a:solidFill>
                <a:latin typeface="+mn-lt"/>
              </a:defRPr>
            </a:lvl2pPr>
            <a:lvl3pPr>
              <a:defRPr>
                <a:solidFill>
                  <a:srgbClr val="58595B"/>
                </a:solidFill>
                <a:latin typeface="+mn-lt"/>
              </a:defRPr>
            </a:lvl3pPr>
            <a:lvl4pPr>
              <a:defRPr>
                <a:solidFill>
                  <a:srgbClr val="58595B"/>
                </a:solidFill>
                <a:latin typeface="+mn-lt"/>
              </a:defRPr>
            </a:lvl4pPr>
            <a:lvl5pPr>
              <a:defRPr>
                <a:solidFill>
                  <a:srgbClr val="58595B"/>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E41B15B-8882-462B-AB62-C31F76905E1C}" type="datetimeFigureOut">
              <a:rPr lang="en-US">
                <a:solidFill>
                  <a:srgbClr val="58595B">
                    <a:tint val="75000"/>
                  </a:srgbClr>
                </a:solidFill>
              </a:rPr>
              <a:pPr>
                <a:defRPr/>
              </a:pPr>
              <a:t>3/21/2018</a:t>
            </a:fld>
            <a:endParaRPr lang="en-US">
              <a:solidFill>
                <a:srgbClr val="58595B">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8595B">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50B36644-E41B-4494-9610-FCD27D8CA20C}" type="slidenum">
              <a:rPr lang="en-US"/>
              <a:pPr/>
              <a:t>‹#›</a:t>
            </a:fld>
            <a:endParaRPr lang="en-US"/>
          </a:p>
        </p:txBody>
      </p:sp>
    </p:spTree>
    <p:extLst>
      <p:ext uri="{BB962C8B-B14F-4D97-AF65-F5344CB8AC3E}">
        <p14:creationId xmlns:p14="http://schemas.microsoft.com/office/powerpoint/2010/main" val="421745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58595B"/>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F308687C-2CBC-4893-8F7A-E659134973E3}" type="datetimeFigureOut">
              <a:rPr lang="en-US">
                <a:solidFill>
                  <a:srgbClr val="58595B">
                    <a:tint val="75000"/>
                  </a:srgbClr>
                </a:solidFill>
              </a:rPr>
              <a:pPr>
                <a:defRPr/>
              </a:pPr>
              <a:t>3/21/2018</a:t>
            </a:fld>
            <a:endParaRPr lang="en-US">
              <a:solidFill>
                <a:srgbClr val="58595B">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8595B">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50CAB3FF-2819-4143-848C-3EFEC99B3EA0}" type="slidenum">
              <a:rPr lang="en-US"/>
              <a:pPr/>
              <a:t>‹#›</a:t>
            </a:fld>
            <a:endParaRPr lang="en-US"/>
          </a:p>
        </p:txBody>
      </p:sp>
    </p:spTree>
    <p:extLst>
      <p:ext uri="{BB962C8B-B14F-4D97-AF65-F5344CB8AC3E}">
        <p14:creationId xmlns:p14="http://schemas.microsoft.com/office/powerpoint/2010/main" val="388618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rgbClr val="58595B"/>
                </a:solidFill>
              </a:defRPr>
            </a:lvl1pPr>
            <a:lvl2pPr>
              <a:defRPr sz="2400">
                <a:solidFill>
                  <a:srgbClr val="58595B"/>
                </a:solidFill>
              </a:defRPr>
            </a:lvl2pPr>
            <a:lvl3pPr>
              <a:defRPr sz="2000">
                <a:solidFill>
                  <a:srgbClr val="58595B"/>
                </a:solidFill>
              </a:defRPr>
            </a:lvl3pPr>
            <a:lvl4pPr>
              <a:defRPr sz="1800">
                <a:solidFill>
                  <a:srgbClr val="58595B"/>
                </a:solidFill>
              </a:defRPr>
            </a:lvl4pPr>
            <a:lvl5pPr>
              <a:defRPr sz="18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58595B"/>
                </a:solidFill>
              </a:defRPr>
            </a:lvl1pPr>
            <a:lvl2pPr>
              <a:defRPr sz="2400">
                <a:solidFill>
                  <a:srgbClr val="58595B"/>
                </a:solidFill>
              </a:defRPr>
            </a:lvl2pPr>
            <a:lvl3pPr>
              <a:defRPr sz="2000">
                <a:solidFill>
                  <a:srgbClr val="58595B"/>
                </a:solidFill>
              </a:defRPr>
            </a:lvl3pPr>
            <a:lvl4pPr>
              <a:defRPr sz="1800">
                <a:solidFill>
                  <a:srgbClr val="58595B"/>
                </a:solidFill>
              </a:defRPr>
            </a:lvl4pPr>
            <a:lvl5pPr>
              <a:defRPr sz="18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C21D6D59-3E17-4EBB-A20F-3DBB57DAB3C9}" type="datetimeFigureOut">
              <a:rPr lang="en-US">
                <a:solidFill>
                  <a:srgbClr val="58595B">
                    <a:tint val="75000"/>
                  </a:srgbClr>
                </a:solidFill>
              </a:rPr>
              <a:pPr>
                <a:defRPr/>
              </a:pPr>
              <a:t>3/21/2018</a:t>
            </a:fld>
            <a:endParaRPr lang="en-US">
              <a:solidFill>
                <a:srgbClr val="58595B">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8595B">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D1F8E029-3440-480D-BB35-439B3D4CB6E0}" type="slidenum">
              <a:rPr lang="en-US"/>
              <a:pPr/>
              <a:t>‹#›</a:t>
            </a:fld>
            <a:endParaRPr lang="en-US"/>
          </a:p>
        </p:txBody>
      </p:sp>
    </p:spTree>
    <p:extLst>
      <p:ext uri="{BB962C8B-B14F-4D97-AF65-F5344CB8AC3E}">
        <p14:creationId xmlns:p14="http://schemas.microsoft.com/office/powerpoint/2010/main" val="47142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200" baseline="0">
                <a:solidFill>
                  <a:schemeClr val="bg1"/>
                </a:solidFill>
                <a:latin typeface="+mj-lt"/>
              </a:defRPr>
            </a:lvl1pPr>
          </a:lstStyle>
          <a:p>
            <a:r>
              <a:rPr lang="en-US" dirty="0"/>
              <a:t>Click to edit Master title style</a:t>
            </a:r>
          </a:p>
        </p:txBody>
      </p:sp>
      <p:sp>
        <p:nvSpPr>
          <p:cNvPr id="3" name="Text Placeholder 2"/>
          <p:cNvSpPr>
            <a:spLocks noGrp="1"/>
          </p:cNvSpPr>
          <p:nvPr>
            <p:ph type="body" idx="1"/>
          </p:nvPr>
        </p:nvSpPr>
        <p:spPr>
          <a:xfrm>
            <a:off x="609600" y="1779343"/>
            <a:ext cx="5386917" cy="63976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19105"/>
            <a:ext cx="5386917"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79343"/>
            <a:ext cx="5389033" cy="63976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19105"/>
            <a:ext cx="5389033"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E072F7F-E710-44F1-B8DC-416FF3297654}" type="datetimeFigureOut">
              <a:rPr lang="en-US">
                <a:solidFill>
                  <a:srgbClr val="58595B">
                    <a:tint val="75000"/>
                  </a:srgbClr>
                </a:solidFill>
              </a:rPr>
              <a:pPr>
                <a:defRPr/>
              </a:pPr>
              <a:t>3/21/2018</a:t>
            </a:fld>
            <a:endParaRPr lang="en-US">
              <a:solidFill>
                <a:srgbClr val="58595B">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58595B">
                  <a:tint val="75000"/>
                </a:srgbClr>
              </a:solidFill>
            </a:endParaRPr>
          </a:p>
        </p:txBody>
      </p:sp>
      <p:sp>
        <p:nvSpPr>
          <p:cNvPr id="9" name="Slide Number Placeholder 5"/>
          <p:cNvSpPr>
            <a:spLocks noGrp="1"/>
          </p:cNvSpPr>
          <p:nvPr>
            <p:ph type="sldNum" sz="quarter" idx="12"/>
          </p:nvPr>
        </p:nvSpPr>
        <p:spPr/>
        <p:txBody>
          <a:bodyPr/>
          <a:lstStyle>
            <a:lvl1pPr>
              <a:defRPr/>
            </a:lvl1pPr>
          </a:lstStyle>
          <a:p>
            <a:fld id="{CB93A575-5FBF-4C81-B6D9-1A9AE688916B}" type="slidenum">
              <a:rPr lang="en-US"/>
              <a:pPr/>
              <a:t>‹#›</a:t>
            </a:fld>
            <a:endParaRPr lang="en-US"/>
          </a:p>
        </p:txBody>
      </p:sp>
    </p:spTree>
    <p:extLst>
      <p:ext uri="{BB962C8B-B14F-4D97-AF65-F5344CB8AC3E}">
        <p14:creationId xmlns:p14="http://schemas.microsoft.com/office/powerpoint/2010/main" val="26788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DFA667-E825-4F9B-833B-E61F65189A7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992923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200">
                <a:solidFill>
                  <a:schemeClr val="bg1"/>
                </a:solidFill>
                <a:latin typeface="+mj-lt"/>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5963A54-39EB-4D10-83BE-D7460D5CDC33}" type="datetimeFigureOut">
              <a:rPr lang="en-US">
                <a:solidFill>
                  <a:srgbClr val="58595B">
                    <a:tint val="75000"/>
                  </a:srgbClr>
                </a:solidFill>
              </a:rPr>
              <a:pPr>
                <a:defRPr/>
              </a:pPr>
              <a:t>3/21/2018</a:t>
            </a:fld>
            <a:endParaRPr lang="en-US">
              <a:solidFill>
                <a:srgbClr val="58595B">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58595B">
                  <a:tint val="75000"/>
                </a:srgbClr>
              </a:solidFill>
            </a:endParaRPr>
          </a:p>
        </p:txBody>
      </p:sp>
      <p:sp>
        <p:nvSpPr>
          <p:cNvPr id="5" name="Slide Number Placeholder 5"/>
          <p:cNvSpPr>
            <a:spLocks noGrp="1"/>
          </p:cNvSpPr>
          <p:nvPr>
            <p:ph type="sldNum" sz="quarter" idx="12"/>
          </p:nvPr>
        </p:nvSpPr>
        <p:spPr/>
        <p:txBody>
          <a:bodyPr/>
          <a:lstStyle>
            <a:lvl1pPr>
              <a:defRPr/>
            </a:lvl1pPr>
          </a:lstStyle>
          <a:p>
            <a:fld id="{14AFBAC9-4D69-41A8-B548-B7492E1C1C1A}" type="slidenum">
              <a:rPr lang="en-US"/>
              <a:pPr/>
              <a:t>‹#›</a:t>
            </a:fld>
            <a:endParaRPr lang="en-US"/>
          </a:p>
        </p:txBody>
      </p:sp>
    </p:spTree>
    <p:extLst>
      <p:ext uri="{BB962C8B-B14F-4D97-AF65-F5344CB8AC3E}">
        <p14:creationId xmlns:p14="http://schemas.microsoft.com/office/powerpoint/2010/main" val="22846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1A9383-074A-4F68-A964-76235FB9ED90}" type="datetimeFigureOut">
              <a:rPr lang="en-US">
                <a:solidFill>
                  <a:srgbClr val="58595B">
                    <a:tint val="75000"/>
                  </a:srgbClr>
                </a:solidFill>
              </a:rPr>
              <a:pPr>
                <a:defRPr/>
              </a:pPr>
              <a:t>3/21/2018</a:t>
            </a:fld>
            <a:endParaRPr lang="en-US">
              <a:solidFill>
                <a:srgbClr val="58595B">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58595B">
                  <a:tint val="75000"/>
                </a:srgbClr>
              </a:solidFill>
            </a:endParaRPr>
          </a:p>
        </p:txBody>
      </p:sp>
      <p:sp>
        <p:nvSpPr>
          <p:cNvPr id="4" name="Slide Number Placeholder 5"/>
          <p:cNvSpPr>
            <a:spLocks noGrp="1"/>
          </p:cNvSpPr>
          <p:nvPr>
            <p:ph type="sldNum" sz="quarter" idx="12"/>
          </p:nvPr>
        </p:nvSpPr>
        <p:spPr/>
        <p:txBody>
          <a:bodyPr/>
          <a:lstStyle>
            <a:lvl1pPr>
              <a:defRPr/>
            </a:lvl1pPr>
          </a:lstStyle>
          <a:p>
            <a:fld id="{DDCC1963-C0A3-42E2-A3E4-7BBCF4515EB4}" type="slidenum">
              <a:rPr lang="en-US"/>
              <a:pPr/>
              <a:t>‹#›</a:t>
            </a:fld>
            <a:endParaRPr lang="en-US"/>
          </a:p>
        </p:txBody>
      </p:sp>
    </p:spTree>
    <p:extLst>
      <p:ext uri="{BB962C8B-B14F-4D97-AF65-F5344CB8AC3E}">
        <p14:creationId xmlns:p14="http://schemas.microsoft.com/office/powerpoint/2010/main" val="3742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73A1ECB-8849-474F-B603-A9791A0CBA9F}" type="datetime1">
              <a:rPr lang="en-US">
                <a:solidFill>
                  <a:prstClr val="black"/>
                </a:solidFill>
              </a:rPr>
              <a:pPr/>
              <a:t>3/21/2018</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http://bit.ly/scypt</a:t>
            </a:r>
          </a:p>
        </p:txBody>
      </p:sp>
      <p:sp>
        <p:nvSpPr>
          <p:cNvPr id="6" name="Slide Number Placeholder 5"/>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74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2F791A3-E6FF-43D1-97EC-4BEEAA742234}" type="datetime1">
              <a:rPr lang="en-US">
                <a:solidFill>
                  <a:prstClr val="black"/>
                </a:solidFill>
              </a:rPr>
              <a:pPr/>
              <a:t>3/21/2018</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http://bit.ly/scypt</a:t>
            </a:r>
          </a:p>
        </p:txBody>
      </p:sp>
      <p:sp>
        <p:nvSpPr>
          <p:cNvPr id="6" name="Slide Number Placeholder 5"/>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19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03A977E-B01F-43F0-8D06-5228E5B23BBA}" type="datetime1">
              <a:rPr lang="en-US">
                <a:solidFill>
                  <a:prstClr val="black"/>
                </a:solidFill>
              </a:rPr>
              <a:pPr/>
              <a:t>3/21/2018</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http://bit.ly/scypt</a:t>
            </a:r>
          </a:p>
        </p:txBody>
      </p:sp>
      <p:sp>
        <p:nvSpPr>
          <p:cNvPr id="6" name="Slide Number Placeholder 5"/>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90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35D7593-9023-48E8-86C5-6B06B5327DC4}" type="datetime1">
              <a:rPr lang="en-US">
                <a:solidFill>
                  <a:prstClr val="black"/>
                </a:solidFill>
              </a:rPr>
              <a:pPr/>
              <a:t>3/21/2018</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http://bit.ly/scypt</a:t>
            </a:r>
          </a:p>
        </p:txBody>
      </p:sp>
      <p:sp>
        <p:nvSpPr>
          <p:cNvPr id="7" name="Slide Number Placeholder 6"/>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87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F17BBBA-3E13-456B-9DFC-2F621CEE5763}" type="datetime1">
              <a:rPr lang="en-US">
                <a:solidFill>
                  <a:prstClr val="black"/>
                </a:solidFill>
              </a:rPr>
              <a:pPr/>
              <a:t>3/21/2018</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http://bit.ly/scypt</a:t>
            </a:r>
          </a:p>
        </p:txBody>
      </p:sp>
      <p:sp>
        <p:nvSpPr>
          <p:cNvPr id="9" name="Slide Number Placeholder 8"/>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6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1A871BF-217D-40C4-824C-E87851C54ECA}" type="datetime1">
              <a:rPr lang="en-US">
                <a:solidFill>
                  <a:prstClr val="black"/>
                </a:solidFill>
              </a:rPr>
              <a:pPr/>
              <a:t>3/21/2018</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http://bit.ly/scypt</a:t>
            </a:r>
          </a:p>
        </p:txBody>
      </p:sp>
      <p:sp>
        <p:nvSpPr>
          <p:cNvPr id="5" name="Slide Number Placeholder 4"/>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2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BA2DB82-9CC1-4A38-809B-6B70BA0B3841}" type="datetime1">
              <a:rPr lang="en-US">
                <a:solidFill>
                  <a:prstClr val="black"/>
                </a:solidFill>
              </a:rPr>
              <a:pPr/>
              <a:t>3/21/2018</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http://bit.ly/scypt</a:t>
            </a:r>
          </a:p>
        </p:txBody>
      </p:sp>
      <p:sp>
        <p:nvSpPr>
          <p:cNvPr id="4" name="Slide Number Placeholder 3"/>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60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DEAA669-C4B1-4181-BBB9-C942590662B0}" type="datetime1">
              <a:rPr lang="en-US">
                <a:solidFill>
                  <a:prstClr val="black"/>
                </a:solidFill>
              </a:rPr>
              <a:pPr/>
              <a:t>3/21/2018</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http://bit.ly/scypt</a:t>
            </a:r>
          </a:p>
        </p:txBody>
      </p:sp>
      <p:sp>
        <p:nvSpPr>
          <p:cNvPr id="7" name="Slide Number Placeholder 6"/>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0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DFA667-E825-4F9B-833B-E61F65189A72}"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2188138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DF2814-AE3D-478D-B423-2BF7F52AF6F0}" type="datetime1">
              <a:rPr lang="en-US">
                <a:solidFill>
                  <a:prstClr val="black"/>
                </a:solidFill>
              </a:rPr>
              <a:pPr/>
              <a:t>3/21/2018</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http://bit.ly/scypt</a:t>
            </a:r>
          </a:p>
        </p:txBody>
      </p:sp>
      <p:sp>
        <p:nvSpPr>
          <p:cNvPr id="7" name="Slide Number Placeholder 6"/>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2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AD76D8-2D59-4B56-808F-B7B67605E748}" type="datetime1">
              <a:rPr lang="en-US">
                <a:solidFill>
                  <a:prstClr val="black"/>
                </a:solidFill>
              </a:rPr>
              <a:pPr/>
              <a:t>3/21/2018</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http://bit.ly/scypt</a:t>
            </a:r>
          </a:p>
        </p:txBody>
      </p:sp>
      <p:sp>
        <p:nvSpPr>
          <p:cNvPr id="6" name="Slide Number Placeholder 5"/>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9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43A32E-837B-4503-8B88-CC7C665E59BD}" type="datetime1">
              <a:rPr lang="en-US">
                <a:solidFill>
                  <a:prstClr val="black"/>
                </a:solidFill>
              </a:rPr>
              <a:pPr/>
              <a:t>3/21/2018</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http://bit.ly/scypt</a:t>
            </a:r>
          </a:p>
        </p:txBody>
      </p:sp>
      <p:sp>
        <p:nvSpPr>
          <p:cNvPr id="6" name="Slide Number Placeholder 5"/>
          <p:cNvSpPr>
            <a:spLocks noGrp="1"/>
          </p:cNvSpPr>
          <p:nvPr>
            <p:ph type="sldNum" sz="quarter" idx="12"/>
          </p:nvPr>
        </p:nvSpPr>
        <p:spPr/>
        <p:txBody>
          <a:body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17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solidFill>
                  <a:srgbClr val="1CA38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0"/>
            <a:ext cx="10515600" cy="1500187"/>
          </a:xfrm>
        </p:spPr>
        <p:txBody>
          <a:bodyPr/>
          <a:lstStyle>
            <a:lvl1pPr marL="0" indent="0">
              <a:buNone/>
              <a:defRPr sz="2400" i="1">
                <a:solidFill>
                  <a:srgbClr val="1CA38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Footer Placeholder 3"/>
          <p:cNvSpPr>
            <a:spLocks noGrp="1"/>
          </p:cNvSpPr>
          <p:nvPr>
            <p:ph type="ftr" sz="quarter" idx="3"/>
          </p:nvPr>
        </p:nvSpPr>
        <p:spPr>
          <a:xfrm>
            <a:off x="132803" y="6367674"/>
            <a:ext cx="7907961" cy="365125"/>
          </a:xfrm>
        </p:spPr>
        <p:txBody>
          <a:bodyPr/>
          <a:lstStyle/>
          <a:p>
            <a:r>
              <a:rPr lang="en-US" dirty="0" smtClean="0"/>
              <a:t>© 2017 The Forum for Youth Investment</a:t>
            </a:r>
            <a:endParaRPr lang="en-US" dirty="0"/>
          </a:p>
        </p:txBody>
      </p:sp>
    </p:spTree>
    <p:extLst>
      <p:ext uri="{BB962C8B-B14F-4D97-AF65-F5344CB8AC3E}">
        <p14:creationId xmlns:p14="http://schemas.microsoft.com/office/powerpoint/2010/main" val="148290757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5"/>
            <a:ext cx="10363200" cy="1687205"/>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259395"/>
            <a:ext cx="9753600" cy="1998407"/>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3"/>
          <p:cNvSpPr>
            <a:spLocks noGrp="1"/>
          </p:cNvSpPr>
          <p:nvPr>
            <p:ph type="ftr" sz="quarter" idx="3"/>
          </p:nvPr>
        </p:nvSpPr>
        <p:spPr>
          <a:xfrm>
            <a:off x="132803" y="6367674"/>
            <a:ext cx="7907961" cy="365125"/>
          </a:xfrm>
        </p:spPr>
        <p:txBody>
          <a:bodyPr/>
          <a:lstStyle/>
          <a:p>
            <a:r>
              <a:rPr lang="en-US" dirty="0" smtClean="0"/>
              <a:t>© 2017 The Forum for Youth Investment</a:t>
            </a:r>
            <a:endParaRPr lang="en-US" dirty="0"/>
          </a:p>
        </p:txBody>
      </p:sp>
    </p:spTree>
    <p:extLst>
      <p:ext uri="{BB962C8B-B14F-4D97-AF65-F5344CB8AC3E}">
        <p14:creationId xmlns:p14="http://schemas.microsoft.com/office/powerpoint/2010/main" val="335323241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1CA38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5"/>
            <a:ext cx="10363200" cy="1687205"/>
          </a:xfrm>
        </p:spPr>
        <p:txBody>
          <a:bodyPr anchor="b"/>
          <a:lstStyle>
            <a:lvl1pPr algn="l">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259395"/>
            <a:ext cx="9753600" cy="1998407"/>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Rectangle 3"/>
          <p:cNvSpPr/>
          <p:nvPr userDrawn="1"/>
        </p:nvSpPr>
        <p:spPr>
          <a:xfrm>
            <a:off x="10383865" y="6308739"/>
            <a:ext cx="1729482" cy="496261"/>
          </a:xfrm>
          <a:prstGeom prst="rect">
            <a:avLst/>
          </a:prstGeom>
          <a:solidFill>
            <a:srgbClr val="1CA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245442" y="6285492"/>
            <a:ext cx="1170112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1039547" y="6363297"/>
            <a:ext cx="921168" cy="4114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858" y="6363297"/>
            <a:ext cx="427302" cy="429768"/>
          </a:xfrm>
          <a:prstGeom prst="rect">
            <a:avLst/>
          </a:prstGeom>
        </p:spPr>
      </p:pic>
      <p:sp>
        <p:nvSpPr>
          <p:cNvPr id="10" name="Footer Placeholder 3"/>
          <p:cNvSpPr>
            <a:spLocks noGrp="1"/>
          </p:cNvSpPr>
          <p:nvPr>
            <p:ph type="ftr" sz="quarter" idx="3"/>
          </p:nvPr>
        </p:nvSpPr>
        <p:spPr>
          <a:xfrm>
            <a:off x="132803" y="6367674"/>
            <a:ext cx="7907961" cy="365125"/>
          </a:xfrm>
        </p:spPr>
        <p:txBody>
          <a:bodyPr/>
          <a:lstStyle>
            <a:lvl1pPr>
              <a:defRPr>
                <a:solidFill>
                  <a:schemeClr val="bg1"/>
                </a:solidFill>
              </a:defRPr>
            </a:lvl1pPr>
          </a:lstStyle>
          <a:p>
            <a:r>
              <a:rPr lang="en-US" dirty="0" smtClean="0"/>
              <a:t>© 2017 The Forum for Youth Investment</a:t>
            </a:r>
            <a:endParaRPr lang="en-US" dirty="0"/>
          </a:p>
        </p:txBody>
      </p:sp>
    </p:spTree>
    <p:extLst>
      <p:ext uri="{BB962C8B-B14F-4D97-AF65-F5344CB8AC3E}">
        <p14:creationId xmlns:p14="http://schemas.microsoft.com/office/powerpoint/2010/main" val="102124336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3"/>
          <p:cNvSpPr>
            <a:spLocks noGrp="1"/>
          </p:cNvSpPr>
          <p:nvPr>
            <p:ph type="ftr" sz="quarter" idx="3"/>
          </p:nvPr>
        </p:nvSpPr>
        <p:spPr>
          <a:xfrm>
            <a:off x="132803" y="6367674"/>
            <a:ext cx="7907961" cy="365125"/>
          </a:xfrm>
        </p:spPr>
        <p:txBody>
          <a:bodyPr/>
          <a:lstStyle/>
          <a:p>
            <a:r>
              <a:rPr lang="en-US" dirty="0" smtClean="0"/>
              <a:t>© 2017 The Forum for Youth Investment</a:t>
            </a:r>
            <a:endParaRPr lang="en-US" dirty="0"/>
          </a:p>
        </p:txBody>
      </p:sp>
    </p:spTree>
    <p:extLst>
      <p:ext uri="{BB962C8B-B14F-4D97-AF65-F5344CB8AC3E}">
        <p14:creationId xmlns:p14="http://schemas.microsoft.com/office/powerpoint/2010/main" val="245610351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
          <p:cNvSpPr>
            <a:spLocks noGrp="1"/>
          </p:cNvSpPr>
          <p:nvPr>
            <p:ph type="ftr" sz="quarter" idx="3"/>
          </p:nvPr>
        </p:nvSpPr>
        <p:spPr>
          <a:xfrm>
            <a:off x="132803" y="6367674"/>
            <a:ext cx="7907961" cy="365125"/>
          </a:xfrm>
        </p:spPr>
        <p:txBody>
          <a:bodyPr/>
          <a:lstStyle/>
          <a:p>
            <a:r>
              <a:rPr lang="en-US" dirty="0" smtClean="0"/>
              <a:t>© 2017 The Forum for Youth Investment</a:t>
            </a:r>
            <a:endParaRPr lang="en-US" dirty="0"/>
          </a:p>
        </p:txBody>
      </p:sp>
    </p:spTree>
    <p:extLst>
      <p:ext uri="{BB962C8B-B14F-4D97-AF65-F5344CB8AC3E}">
        <p14:creationId xmlns:p14="http://schemas.microsoft.com/office/powerpoint/2010/main" val="146515803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9" name="Text Placeholder 2"/>
          <p:cNvSpPr>
            <a:spLocks noGrp="1"/>
          </p:cNvSpPr>
          <p:nvPr>
            <p:ph type="body" idx="1" hasCustomPrompt="1"/>
          </p:nvPr>
        </p:nvSpPr>
        <p:spPr>
          <a:xfrm>
            <a:off x="839789" y="1810990"/>
            <a:ext cx="5157787" cy="694089"/>
          </a:xfrm>
          <a:solidFill>
            <a:srgbClr val="1CA388"/>
          </a:solidFill>
          <a:ln>
            <a:solidFill>
              <a:schemeClr val="tx1">
                <a:lumMod val="65000"/>
                <a:lumOff val="35000"/>
              </a:schemeClr>
            </a:solidFill>
          </a:ln>
        </p:spPr>
        <p:txBody>
          <a:bodyPr anchor="b">
            <a:normAutofit/>
          </a:bodyP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0" name="Content Placeholder 3"/>
          <p:cNvSpPr>
            <a:spLocks noGrp="1"/>
          </p:cNvSpPr>
          <p:nvPr>
            <p:ph sz="half" idx="2"/>
          </p:nvPr>
        </p:nvSpPr>
        <p:spPr>
          <a:xfrm>
            <a:off x="839789" y="2505075"/>
            <a:ext cx="5157787" cy="3684588"/>
          </a:xfrm>
          <a:ln>
            <a:solidFill>
              <a:schemeClr val="tx1">
                <a:lumMod val="65000"/>
                <a:lumOff val="35000"/>
              </a:schemeClr>
            </a:solidFill>
          </a:ln>
        </p:spPr>
        <p:txBody>
          <a:bodyPr/>
          <a:lstStyle>
            <a:lvl1pPr>
              <a:defRPr sz="2400" b="1" i="0">
                <a:solidFill>
                  <a:srgbClr val="154060"/>
                </a:solidFill>
                <a:latin typeface="+mj-lt"/>
              </a:defRPr>
            </a:lvl1pPr>
            <a:lvl3pPr>
              <a:defRPr b="1">
                <a:solidFill>
                  <a:schemeClr val="tx1"/>
                </a:solidFill>
                <a:latin typeface="+mn-lt"/>
              </a:defRPr>
            </a:lvl3pPr>
            <a:lvl4pPr>
              <a:defRPr b="1">
                <a:solidFill>
                  <a:schemeClr val="tx1"/>
                </a:solidFill>
                <a:latin typeface="+mn-lt"/>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p:txBody>
      </p:sp>
      <p:sp>
        <p:nvSpPr>
          <p:cNvPr id="11" name="Text Placeholder 4"/>
          <p:cNvSpPr>
            <a:spLocks noGrp="1"/>
          </p:cNvSpPr>
          <p:nvPr>
            <p:ph type="body" sz="quarter" idx="3" hasCustomPrompt="1"/>
          </p:nvPr>
        </p:nvSpPr>
        <p:spPr>
          <a:xfrm>
            <a:off x="6172206" y="1810990"/>
            <a:ext cx="5183188" cy="694089"/>
          </a:xfrm>
          <a:solidFill>
            <a:srgbClr val="1CA388"/>
          </a:solidFill>
          <a:ln>
            <a:solidFill>
              <a:schemeClr val="tx1">
                <a:lumMod val="65000"/>
                <a:lumOff val="35000"/>
              </a:schemeClr>
            </a:solidFill>
          </a:ln>
        </p:spPr>
        <p:txBody>
          <a:bodyPr anchor="b">
            <a:normAutofit/>
          </a:bodyP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4" name="Content Placeholder 5"/>
          <p:cNvSpPr>
            <a:spLocks noGrp="1"/>
          </p:cNvSpPr>
          <p:nvPr>
            <p:ph sz="quarter" idx="4"/>
          </p:nvPr>
        </p:nvSpPr>
        <p:spPr>
          <a:xfrm>
            <a:off x="6172206" y="2505075"/>
            <a:ext cx="5183188" cy="3684588"/>
          </a:xfrm>
          <a:ln>
            <a:solidFill>
              <a:schemeClr val="tx1">
                <a:lumMod val="65000"/>
                <a:lumOff val="35000"/>
              </a:schemeClr>
            </a:solidFill>
          </a:ln>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1" i="0">
                <a:solidFill>
                  <a:srgbClr val="154060"/>
                </a:solidFill>
                <a:latin typeface="+mj-lt"/>
              </a:defRPr>
            </a:lvl1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b="1">
                <a:solidFill>
                  <a:schemeClr val="tx1"/>
                </a:solidFill>
                <a:latin typeface="+mn-l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b="1">
                <a:solidFill>
                  <a:schemeClr val="tx1"/>
                </a:solidFill>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2" name="Footer Placeholder 3"/>
          <p:cNvSpPr>
            <a:spLocks noGrp="1"/>
          </p:cNvSpPr>
          <p:nvPr>
            <p:ph type="ftr" sz="quarter" idx="10"/>
          </p:nvPr>
        </p:nvSpPr>
        <p:spPr>
          <a:xfrm>
            <a:off x="132803" y="6367674"/>
            <a:ext cx="7907961" cy="365125"/>
          </a:xfrm>
        </p:spPr>
        <p:txBody>
          <a:bodyPr/>
          <a:lstStyle/>
          <a:p>
            <a:r>
              <a:rPr lang="en-US" dirty="0" smtClean="0"/>
              <a:t>© 2017 The Forum for Youth Investment</a:t>
            </a:r>
            <a:endParaRPr lang="en-US" dirty="0"/>
          </a:p>
        </p:txBody>
      </p:sp>
    </p:spTree>
    <p:extLst>
      <p:ext uri="{BB962C8B-B14F-4D97-AF65-F5344CB8AC3E}">
        <p14:creationId xmlns:p14="http://schemas.microsoft.com/office/powerpoint/2010/main" val="169971736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7983798" y="1830036"/>
            <a:ext cx="3370007" cy="4351339"/>
          </a:xfrm>
        </p:spPr>
        <p:txBody>
          <a:bodyPr/>
          <a:lstStyle>
            <a:lvl1pPr>
              <a:defRPr sz="2400"/>
            </a:lvl1pPr>
            <a:lvl3pPr>
              <a:defRPr b="1"/>
            </a:lvl3pPr>
            <a:lvl4pPr>
              <a:defRPr b="1"/>
            </a:lvl4pPr>
          </a:lstStyle>
          <a:p>
            <a:pPr lvl="0"/>
            <a:r>
              <a:rPr lang="en-US" smtClean="0"/>
              <a:t>Edit Master text styles</a:t>
            </a:r>
          </a:p>
          <a:p>
            <a:pPr lvl="1"/>
            <a:r>
              <a:rPr lang="en-US" smtClean="0"/>
              <a:t>Second level</a:t>
            </a:r>
          </a:p>
          <a:p>
            <a:pPr lvl="2"/>
            <a:r>
              <a:rPr lang="en-US" smtClean="0"/>
              <a:t>Third level</a:t>
            </a:r>
          </a:p>
        </p:txBody>
      </p:sp>
      <p:sp>
        <p:nvSpPr>
          <p:cNvPr id="10" name="Content Placeholder 2"/>
          <p:cNvSpPr>
            <a:spLocks noGrp="1"/>
          </p:cNvSpPr>
          <p:nvPr>
            <p:ph idx="10"/>
          </p:nvPr>
        </p:nvSpPr>
        <p:spPr>
          <a:xfrm>
            <a:off x="4411001" y="1825625"/>
            <a:ext cx="3370007" cy="4351339"/>
          </a:xfrm>
        </p:spPr>
        <p:txBody>
          <a:bodyPr/>
          <a:lstStyle>
            <a:lvl1pPr>
              <a:defRPr sz="2400"/>
            </a:lvl1pPr>
            <a:lvl3pPr>
              <a:defRPr b="1"/>
            </a:lvl3pPr>
            <a:lvl4pPr>
              <a:defRPr b="1"/>
            </a:lvl4pPr>
          </a:lstStyle>
          <a:p>
            <a:pPr lvl="0"/>
            <a:r>
              <a:rPr lang="en-US" smtClean="0"/>
              <a:t>Edit Master text styles</a:t>
            </a:r>
          </a:p>
          <a:p>
            <a:pPr lvl="1"/>
            <a:r>
              <a:rPr lang="en-US" smtClean="0"/>
              <a:t>Second level</a:t>
            </a:r>
          </a:p>
          <a:p>
            <a:pPr lvl="2"/>
            <a:r>
              <a:rPr lang="en-US" smtClean="0"/>
              <a:t>Third level</a:t>
            </a:r>
          </a:p>
        </p:txBody>
      </p:sp>
      <p:sp>
        <p:nvSpPr>
          <p:cNvPr id="11" name="Content Placeholder 2"/>
          <p:cNvSpPr>
            <a:spLocks noGrp="1"/>
          </p:cNvSpPr>
          <p:nvPr>
            <p:ph idx="11"/>
          </p:nvPr>
        </p:nvSpPr>
        <p:spPr>
          <a:xfrm>
            <a:off x="838205" y="1810986"/>
            <a:ext cx="3370007" cy="4351339"/>
          </a:xfrm>
        </p:spPr>
        <p:txBody>
          <a:bodyPr/>
          <a:lstStyle>
            <a:lvl1pPr>
              <a:defRPr sz="2400"/>
            </a:lvl1pPr>
            <a:lvl3pPr>
              <a:defRPr b="1"/>
            </a:lvl3pPr>
            <a:lvl4pPr>
              <a:defRPr b="1"/>
            </a:lvl4pPr>
          </a:lstStyle>
          <a:p>
            <a:pPr lvl="0"/>
            <a:r>
              <a:rPr lang="en-US" smtClean="0"/>
              <a:t>Edit Master text styles</a:t>
            </a:r>
          </a:p>
          <a:p>
            <a:pPr lvl="1"/>
            <a:r>
              <a:rPr lang="en-US" smtClean="0"/>
              <a:t>Second level</a:t>
            </a:r>
          </a:p>
          <a:p>
            <a:pPr lvl="2"/>
            <a:r>
              <a:rPr lang="en-US" smtClean="0"/>
              <a:t>Third level</a:t>
            </a:r>
          </a:p>
        </p:txBody>
      </p:sp>
      <p:sp>
        <p:nvSpPr>
          <p:cNvPr id="8" name="Footer Placeholder 3"/>
          <p:cNvSpPr>
            <a:spLocks noGrp="1"/>
          </p:cNvSpPr>
          <p:nvPr>
            <p:ph type="ftr" sz="quarter" idx="3"/>
          </p:nvPr>
        </p:nvSpPr>
        <p:spPr>
          <a:xfrm>
            <a:off x="132803" y="6367674"/>
            <a:ext cx="7907961" cy="365125"/>
          </a:xfrm>
        </p:spPr>
        <p:txBody>
          <a:bodyPr/>
          <a:lstStyle/>
          <a:p>
            <a:r>
              <a:rPr lang="en-US" dirty="0" smtClean="0"/>
              <a:t>© 2017 The Forum for Youth Investment</a:t>
            </a:r>
            <a:endParaRPr lang="en-US" dirty="0"/>
          </a:p>
        </p:txBody>
      </p:sp>
    </p:spTree>
    <p:extLst>
      <p:ext uri="{BB962C8B-B14F-4D97-AF65-F5344CB8AC3E}">
        <p14:creationId xmlns:p14="http://schemas.microsoft.com/office/powerpoint/2010/main" val="20844461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FA667-E825-4F9B-833B-E61F65189A72}"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2601258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3"/>
          <p:cNvSpPr>
            <a:spLocks noGrp="1"/>
          </p:cNvSpPr>
          <p:nvPr>
            <p:ph type="ftr" sz="quarter" idx="3"/>
          </p:nvPr>
        </p:nvSpPr>
        <p:spPr>
          <a:xfrm>
            <a:off x="132803" y="6367674"/>
            <a:ext cx="7907961" cy="365125"/>
          </a:xfrm>
        </p:spPr>
        <p:txBody>
          <a:bodyPr/>
          <a:lstStyle/>
          <a:p>
            <a:r>
              <a:rPr lang="en-US" dirty="0" smtClean="0"/>
              <a:t>© 2017 The Forum for Youth Investment</a:t>
            </a:r>
            <a:endParaRPr lang="en-US" dirty="0"/>
          </a:p>
        </p:txBody>
      </p:sp>
    </p:spTree>
    <p:extLst>
      <p:ext uri="{BB962C8B-B14F-4D97-AF65-F5344CB8AC3E}">
        <p14:creationId xmlns:p14="http://schemas.microsoft.com/office/powerpoint/2010/main" val="35094913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32803" y="6367674"/>
            <a:ext cx="7907961" cy="365125"/>
          </a:xfrm>
        </p:spPr>
        <p:txBody>
          <a:bodyPr/>
          <a:lstStyle/>
          <a:p>
            <a:r>
              <a:rPr lang="en-US" dirty="0" smtClean="0"/>
              <a:t>© 2017 The Forum for Youth Investment</a:t>
            </a:r>
            <a:endParaRPr lang="en-US" dirty="0"/>
          </a:p>
        </p:txBody>
      </p:sp>
    </p:spTree>
    <p:extLst>
      <p:ext uri="{BB962C8B-B14F-4D97-AF65-F5344CB8AC3E}">
        <p14:creationId xmlns:p14="http://schemas.microsoft.com/office/powerpoint/2010/main" val="416724879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457206"/>
            <a:ext cx="617220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4"/>
          <p:cNvSpPr>
            <a:spLocks noGrp="1"/>
          </p:cNvSpPr>
          <p:nvPr>
            <p:ph type="ftr" sz="quarter" idx="3"/>
          </p:nvPr>
        </p:nvSpPr>
        <p:spPr>
          <a:xfrm>
            <a:off x="245445" y="6376439"/>
            <a:ext cx="7907961" cy="365125"/>
          </a:xfrm>
          <a:prstGeom prst="rect">
            <a:avLst/>
          </a:prstGeom>
        </p:spPr>
        <p:txBody>
          <a:bodyPr vert="horz" lIns="91440" tIns="45720" rIns="91440" bIns="45720" rtlCol="0" anchor="ctr"/>
          <a:lstStyle>
            <a:lvl1pPr algn="l">
              <a:defRPr sz="1200" i="0" spc="50" baseline="0">
                <a:solidFill>
                  <a:schemeClr val="tx1">
                    <a:lumMod val="65000"/>
                    <a:lumOff val="35000"/>
                  </a:schemeClr>
                </a:solidFill>
                <a:latin typeface="+mj-lt"/>
              </a:defRPr>
            </a:lvl1pPr>
          </a:lstStyle>
          <a:p>
            <a:r>
              <a:rPr lang="en-US" dirty="0" smtClean="0"/>
              <a:t>© 2017 The Forum for Youth Investment</a:t>
            </a:r>
            <a:endParaRPr lang="en-US" dirty="0"/>
          </a:p>
        </p:txBody>
      </p:sp>
    </p:spTree>
    <p:extLst>
      <p:ext uri="{BB962C8B-B14F-4D97-AF65-F5344CB8AC3E}">
        <p14:creationId xmlns:p14="http://schemas.microsoft.com/office/powerpoint/2010/main" val="26183154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93" y="457200"/>
            <a:ext cx="4480955" cy="1600200"/>
          </a:xfrm>
        </p:spPr>
        <p:txBody>
          <a:bodyPr anchor="b"/>
          <a:lstStyle>
            <a:lvl1pPr>
              <a:defRPr sz="3200">
                <a:solidFill>
                  <a:srgbClr val="1CA388"/>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2057401"/>
            <a:ext cx="4480960" cy="4144615"/>
          </a:xfrm>
        </p:spPr>
        <p:txBody>
          <a:bodyPr>
            <a:normAutofit/>
          </a:bodyPr>
          <a:lstStyle>
            <a:lvl1pPr marL="0" indent="0">
              <a:buNone/>
              <a:defRPr sz="2400">
                <a:solidFill>
                  <a:srgbClr val="154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6" name="Rectangle 15"/>
          <p:cNvSpPr/>
          <p:nvPr userDrawn="1"/>
        </p:nvSpPr>
        <p:spPr>
          <a:xfrm>
            <a:off x="5546034" y="0"/>
            <a:ext cx="6645966" cy="6858000"/>
          </a:xfrm>
          <a:prstGeom prst="rect">
            <a:avLst/>
          </a:prstGeom>
          <a:solidFill>
            <a:srgbClr val="1CA3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5" name="Rectangle 4"/>
          <p:cNvSpPr/>
          <p:nvPr userDrawn="1"/>
        </p:nvSpPr>
        <p:spPr>
          <a:xfrm>
            <a:off x="-1" y="6221895"/>
            <a:ext cx="5546033" cy="65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Picture Placeholder 2"/>
          <p:cNvSpPr>
            <a:spLocks noGrp="1" noChangeAspect="1"/>
          </p:cNvSpPr>
          <p:nvPr>
            <p:ph type="pic" idx="1"/>
          </p:nvPr>
        </p:nvSpPr>
        <p:spPr>
          <a:xfrm>
            <a:off x="5546034" y="3"/>
            <a:ext cx="664596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84381491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CA3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30046"/>
            <a:ext cx="10515600" cy="4195916"/>
          </a:xfrm>
        </p:spPr>
        <p:txBody>
          <a:bodyPr/>
          <a:lstStyle>
            <a:lvl1pPr algn="ctr">
              <a:defRPr b="0">
                <a:solidFill>
                  <a:schemeClr val="bg1"/>
                </a:solidFill>
              </a:defRPr>
            </a:lvl1pPr>
          </a:lstStyle>
          <a:p>
            <a:r>
              <a:rPr lang="en-US" smtClean="0"/>
              <a:t>Click to edit Master title style</a:t>
            </a:r>
            <a:endParaRPr lang="en-US" dirty="0"/>
          </a:p>
        </p:txBody>
      </p:sp>
      <p:sp>
        <p:nvSpPr>
          <p:cNvPr id="4" name="TextBox 3"/>
          <p:cNvSpPr txBox="1"/>
          <p:nvPr userDrawn="1"/>
        </p:nvSpPr>
        <p:spPr>
          <a:xfrm>
            <a:off x="137651" y="530941"/>
            <a:ext cx="904568" cy="1107996"/>
          </a:xfrm>
          <a:prstGeom prst="rect">
            <a:avLst/>
          </a:prstGeom>
          <a:noFill/>
        </p:spPr>
        <p:txBody>
          <a:bodyPr wrap="square" rtlCol="0">
            <a:spAutoFit/>
          </a:bodyPr>
          <a:lstStyle/>
          <a:p>
            <a:r>
              <a:rPr lang="en-US" sz="6600" b="1" dirty="0" smtClean="0">
                <a:solidFill>
                  <a:schemeClr val="bg1"/>
                </a:solidFill>
                <a:latin typeface="Franklin Gothic Medium" panose="020B0603020102020204" pitchFamily="34" charset="0"/>
              </a:rPr>
              <a:t>“</a:t>
            </a:r>
            <a:endParaRPr lang="en-US" sz="4800" b="1" dirty="0">
              <a:solidFill>
                <a:schemeClr val="bg1"/>
              </a:solidFill>
              <a:latin typeface="Franklin Gothic Medium" panose="020B0603020102020204" pitchFamily="34" charset="0"/>
            </a:endParaRPr>
          </a:p>
        </p:txBody>
      </p:sp>
      <p:sp>
        <p:nvSpPr>
          <p:cNvPr id="6" name="TextBox 5"/>
          <p:cNvSpPr txBox="1"/>
          <p:nvPr userDrawn="1"/>
        </p:nvSpPr>
        <p:spPr>
          <a:xfrm>
            <a:off x="11304637" y="4662782"/>
            <a:ext cx="749712" cy="830997"/>
          </a:xfrm>
          <a:prstGeom prst="rect">
            <a:avLst/>
          </a:prstGeom>
          <a:noFill/>
        </p:spPr>
        <p:txBody>
          <a:bodyPr wrap="square" rtlCol="0">
            <a:spAutoFit/>
          </a:bodyPr>
          <a:lstStyle/>
          <a:p>
            <a:r>
              <a:rPr lang="en-US" sz="4800" b="1" dirty="0" smtClean="0">
                <a:solidFill>
                  <a:schemeClr val="bg1"/>
                </a:solidFill>
                <a:latin typeface="Franklin Gothic Medium" panose="020B0603020102020204" pitchFamily="34" charset="0"/>
              </a:rPr>
              <a:t>”</a:t>
            </a:r>
            <a:endParaRPr lang="en-US" sz="4800" b="1" dirty="0">
              <a:solidFill>
                <a:schemeClr val="bg1"/>
              </a:solidFill>
              <a:latin typeface="Franklin Gothic Medium" panose="020B0603020102020204" pitchFamily="34" charset="0"/>
            </a:endParaRPr>
          </a:p>
        </p:txBody>
      </p:sp>
      <p:sp>
        <p:nvSpPr>
          <p:cNvPr id="8" name="Title 1"/>
          <p:cNvSpPr txBox="1">
            <a:spLocks/>
          </p:cNvSpPr>
          <p:nvPr userDrawn="1"/>
        </p:nvSpPr>
        <p:spPr>
          <a:xfrm>
            <a:off x="3048000" y="5102745"/>
            <a:ext cx="610352" cy="354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lumMod val="65000"/>
                    <a:lumOff val="35000"/>
                  </a:schemeClr>
                </a:solidFill>
                <a:latin typeface="+mj-lt"/>
                <a:ea typeface="+mj-ea"/>
                <a:cs typeface="+mj-cs"/>
              </a:defRPr>
            </a:lvl1pPr>
          </a:lstStyle>
          <a:p>
            <a:r>
              <a:rPr lang="en-US" sz="2000" b="0" i="0" kern="1200" dirty="0" smtClean="0">
                <a:solidFill>
                  <a:schemeClr val="bg2"/>
                </a:solidFill>
                <a:effectLst/>
                <a:latin typeface="+mj-lt"/>
                <a:ea typeface="+mj-ea"/>
                <a:cs typeface="+mj-cs"/>
              </a:rPr>
              <a:t>—</a:t>
            </a:r>
            <a:endParaRPr lang="en-US" sz="1800" dirty="0">
              <a:solidFill>
                <a:schemeClr val="bg2"/>
              </a:solidFill>
            </a:endParaRPr>
          </a:p>
        </p:txBody>
      </p:sp>
      <p:sp>
        <p:nvSpPr>
          <p:cNvPr id="9" name="Text Placeholder 3"/>
          <p:cNvSpPr>
            <a:spLocks noGrp="1"/>
          </p:cNvSpPr>
          <p:nvPr>
            <p:ph type="body" sz="half" idx="2"/>
          </p:nvPr>
        </p:nvSpPr>
        <p:spPr>
          <a:xfrm>
            <a:off x="3588775" y="5014458"/>
            <a:ext cx="7765024" cy="759543"/>
          </a:xfrm>
        </p:spPr>
        <p:txBody>
          <a:bodyPr>
            <a:normAutofit/>
          </a:bodyPr>
          <a:lstStyle>
            <a:lvl1pPr marL="0" indent="0">
              <a:buNone/>
              <a:defRPr sz="3200" b="0" i="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cxnSp>
        <p:nvCxnSpPr>
          <p:cNvPr id="11" name="Straight Connector 10"/>
          <p:cNvCxnSpPr/>
          <p:nvPr userDrawn="1"/>
        </p:nvCxnSpPr>
        <p:spPr>
          <a:xfrm>
            <a:off x="245442" y="6285492"/>
            <a:ext cx="1170112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5" name="Rectangle 14"/>
          <p:cNvSpPr/>
          <p:nvPr userDrawn="1"/>
        </p:nvSpPr>
        <p:spPr>
          <a:xfrm>
            <a:off x="10383865" y="6308739"/>
            <a:ext cx="1729482" cy="496261"/>
          </a:xfrm>
          <a:prstGeom prst="rect">
            <a:avLst/>
          </a:prstGeom>
          <a:solidFill>
            <a:srgbClr val="1CA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1039547" y="6363297"/>
            <a:ext cx="921168" cy="41148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858" y="6363297"/>
            <a:ext cx="427302" cy="429768"/>
          </a:xfrm>
          <a:prstGeom prst="rect">
            <a:avLst/>
          </a:prstGeom>
        </p:spPr>
      </p:pic>
      <p:sp>
        <p:nvSpPr>
          <p:cNvPr id="12" name="Footer Placeholder 3"/>
          <p:cNvSpPr>
            <a:spLocks noGrp="1"/>
          </p:cNvSpPr>
          <p:nvPr>
            <p:ph type="ftr" sz="quarter" idx="3"/>
          </p:nvPr>
        </p:nvSpPr>
        <p:spPr>
          <a:xfrm>
            <a:off x="132803" y="6367674"/>
            <a:ext cx="7907961" cy="365125"/>
          </a:xfrm>
        </p:spPr>
        <p:txBody>
          <a:bodyPr/>
          <a:lstStyle>
            <a:lvl1pPr>
              <a:defRPr>
                <a:solidFill>
                  <a:schemeClr val="bg1"/>
                </a:solidFill>
              </a:defRPr>
            </a:lvl1pPr>
          </a:lstStyle>
          <a:p>
            <a:r>
              <a:rPr lang="en-US" dirty="0" smtClean="0"/>
              <a:t>© 2017 The Forum for Youth Investment</a:t>
            </a:r>
            <a:endParaRPr lang="en-US" dirty="0"/>
          </a:p>
        </p:txBody>
      </p:sp>
    </p:spTree>
    <p:extLst>
      <p:ext uri="{BB962C8B-B14F-4D97-AF65-F5344CB8AC3E}">
        <p14:creationId xmlns:p14="http://schemas.microsoft.com/office/powerpoint/2010/main" val="515641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numCol="1"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numCol="1">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97D5A89-8FF2-436F-90E2-8B689B830C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134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97D5A89-8FF2-436F-90E2-8B689B830CFB}" type="slidenum">
              <a:rPr lang="en-US" smtClean="0"/>
              <a:t>‹#›</a:t>
            </a:fld>
            <a:endParaRPr lang="en-US"/>
          </a:p>
        </p:txBody>
      </p:sp>
    </p:spTree>
    <p:extLst>
      <p:ext uri="{BB962C8B-B14F-4D97-AF65-F5344CB8AC3E}">
        <p14:creationId xmlns:p14="http://schemas.microsoft.com/office/powerpoint/2010/main" val="1958757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numCol="1"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numCol="1"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97D5A89-8FF2-436F-90E2-8B689B830C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845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numCol="1"/>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A97D5A89-8FF2-436F-90E2-8B689B830CFB}" type="slidenum">
              <a:rPr lang="en-US" smtClean="0"/>
              <a:t>‹#›</a:t>
            </a:fld>
            <a:endParaRPr lang="en-US"/>
          </a:p>
        </p:txBody>
      </p:sp>
    </p:spTree>
    <p:extLst>
      <p:ext uri="{BB962C8B-B14F-4D97-AF65-F5344CB8AC3E}">
        <p14:creationId xmlns:p14="http://schemas.microsoft.com/office/powerpoint/2010/main" val="30786595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numCol="1"/>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numCol="1"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numCol="1"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A97D5A89-8FF2-436F-90E2-8B689B830CFB}" type="slidenum">
              <a:rPr lang="en-US" smtClean="0"/>
              <a:t>‹#›</a:t>
            </a:fld>
            <a:endParaRPr lang="en-US"/>
          </a:p>
        </p:txBody>
      </p:sp>
    </p:spTree>
    <p:extLst>
      <p:ext uri="{BB962C8B-B14F-4D97-AF65-F5344CB8AC3E}">
        <p14:creationId xmlns:p14="http://schemas.microsoft.com/office/powerpoint/2010/main" val="260902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FA667-E825-4F9B-833B-E61F65189A72}"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27103300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Date Placeholder 2"/>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A97D5A89-8FF2-436F-90E2-8B689B830CFB}" type="slidenum">
              <a:rPr lang="en-US" smtClean="0"/>
              <a:t>‹#›</a:t>
            </a:fld>
            <a:endParaRPr lang="en-US"/>
          </a:p>
        </p:txBody>
      </p:sp>
    </p:spTree>
    <p:extLst>
      <p:ext uri="{BB962C8B-B14F-4D97-AF65-F5344CB8AC3E}">
        <p14:creationId xmlns:p14="http://schemas.microsoft.com/office/powerpoint/2010/main" val="1138938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8" name="Footer Placeholder 7"/>
          <p:cNvSpPr>
            <a:spLocks noGrp="1"/>
          </p:cNvSpPr>
          <p:nvPr>
            <p:ph type="ftr" sz="quarter" idx="11"/>
          </p:nvPr>
        </p:nvSpPr>
        <p:spPr/>
        <p:txBody>
          <a:bodyPr numCol="1"/>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numCol="1"/>
          <a:lstStyle/>
          <a:p>
            <a:fld id="{A97D5A89-8FF2-436F-90E2-8B689B830CFB}" type="slidenum">
              <a:rPr lang="en-US" smtClean="0"/>
              <a:t>‹#›</a:t>
            </a:fld>
            <a:endParaRPr lang="en-US"/>
          </a:p>
        </p:txBody>
      </p:sp>
    </p:spTree>
    <p:extLst>
      <p:ext uri="{BB962C8B-B14F-4D97-AF65-F5344CB8AC3E}">
        <p14:creationId xmlns:p14="http://schemas.microsoft.com/office/powerpoint/2010/main" val="914616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numCol="1"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numCol="1">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numCol="1"/>
          <a:lstStyle>
            <a:lvl1pPr algn="l">
              <a:defRPr/>
            </a:lvl1pPr>
          </a:lstStyle>
          <a:p>
            <a:fld id="{1F484579-E14E-414C-850E-B911CC594543}" type="datetimeFigureOut">
              <a:rPr lang="en-US" smtClean="0"/>
              <a:t>3/21/2018</a:t>
            </a:fld>
            <a:endParaRPr lang="en-US"/>
          </a:p>
        </p:txBody>
      </p:sp>
      <p:sp>
        <p:nvSpPr>
          <p:cNvPr id="6" name="Footer Placeholder 5"/>
          <p:cNvSpPr>
            <a:spLocks noGrp="1"/>
          </p:cNvSpPr>
          <p:nvPr>
            <p:ph type="ftr" sz="quarter" idx="11"/>
          </p:nvPr>
        </p:nvSpPr>
        <p:spPr>
          <a:xfrm>
            <a:off x="4800600" y="6459785"/>
            <a:ext cx="4648200" cy="365125"/>
          </a:xfrm>
        </p:spPr>
        <p:txBody>
          <a:bodyPr numCol="1"/>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A97D5A89-8FF2-436F-90E2-8B689B830CFB}" type="slidenum">
              <a:rPr lang="en-US" smtClean="0"/>
              <a:t>‹#›</a:t>
            </a:fld>
            <a:endParaRPr lang="en-US"/>
          </a:p>
        </p:txBody>
      </p:sp>
    </p:spTree>
    <p:extLst>
      <p:ext uri="{BB962C8B-B14F-4D97-AF65-F5344CB8AC3E}">
        <p14:creationId xmlns:p14="http://schemas.microsoft.com/office/powerpoint/2010/main" val="25921708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numCol="1"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numCol="1">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A97D5A89-8FF2-436F-90E2-8B689B830CFB}" type="slidenum">
              <a:rPr lang="en-US" smtClean="0"/>
              <a:t>‹#›</a:t>
            </a:fld>
            <a:endParaRPr lang="en-US"/>
          </a:p>
        </p:txBody>
      </p:sp>
    </p:spTree>
    <p:extLst>
      <p:ext uri="{BB962C8B-B14F-4D97-AF65-F5344CB8AC3E}">
        <p14:creationId xmlns:p14="http://schemas.microsoft.com/office/powerpoint/2010/main" val="1895106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97D5A89-8FF2-436F-90E2-8B689B830CFB}" type="slidenum">
              <a:rPr lang="en-US" smtClean="0"/>
              <a:t>‹#›</a:t>
            </a:fld>
            <a:endParaRPr lang="en-US"/>
          </a:p>
        </p:txBody>
      </p:sp>
    </p:spTree>
    <p:extLst>
      <p:ext uri="{BB962C8B-B14F-4D97-AF65-F5344CB8AC3E}">
        <p14:creationId xmlns:p14="http://schemas.microsoft.com/office/powerpoint/2010/main" val="20987110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numCol="1"/>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numCol="1"/>
          <a:lstStyle/>
          <a:p>
            <a:fld id="{1F484579-E14E-414C-850E-B911CC594543}" type="datetimeFigureOut">
              <a:rPr lang="en-US" smtClean="0"/>
              <a:t>3/21/2018</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97D5A89-8FF2-436F-90E2-8B689B830CFB}" type="slidenum">
              <a:rPr lang="en-US" smtClean="0"/>
              <a:t>‹#›</a:t>
            </a:fld>
            <a:endParaRPr lang="en-US"/>
          </a:p>
        </p:txBody>
      </p:sp>
    </p:spTree>
    <p:extLst>
      <p:ext uri="{BB962C8B-B14F-4D97-AF65-F5344CB8AC3E}">
        <p14:creationId xmlns:p14="http://schemas.microsoft.com/office/powerpoint/2010/main" val="221593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FA667-E825-4F9B-833B-E61F65189A72}"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157113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DFA667-E825-4F9B-833B-E61F65189A72}"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255190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DFA667-E825-4F9B-833B-E61F65189A72}"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C7A81-E967-4658-B0D3-CCDC71F81E01}" type="slidenum">
              <a:rPr lang="en-US" smtClean="0"/>
              <a:t>‹#›</a:t>
            </a:fld>
            <a:endParaRPr lang="en-US"/>
          </a:p>
        </p:txBody>
      </p:sp>
    </p:spTree>
    <p:extLst>
      <p:ext uri="{BB962C8B-B14F-4D97-AF65-F5344CB8AC3E}">
        <p14:creationId xmlns:p14="http://schemas.microsoft.com/office/powerpoint/2010/main" val="93746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8.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3.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FA667-E825-4F9B-833B-E61F65189A72}"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C7A81-E967-4658-B0D3-CCDC71F81E01}" type="slidenum">
              <a:rPr lang="en-US" smtClean="0"/>
              <a:t>‹#›</a:t>
            </a:fld>
            <a:endParaRPr lang="en-US"/>
          </a:p>
        </p:txBody>
      </p:sp>
    </p:spTree>
    <p:extLst>
      <p:ext uri="{BB962C8B-B14F-4D97-AF65-F5344CB8AC3E}">
        <p14:creationId xmlns:p14="http://schemas.microsoft.com/office/powerpoint/2010/main" val="3185489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45445" y="6376439"/>
            <a:ext cx="7907961" cy="365125"/>
          </a:xfrm>
          <a:prstGeom prst="rect">
            <a:avLst/>
          </a:prstGeom>
        </p:spPr>
        <p:txBody>
          <a:bodyPr vert="horz" lIns="91440" tIns="45720" rIns="91440" bIns="45720" rtlCol="0" anchor="ctr"/>
          <a:lstStyle>
            <a:lvl1pPr algn="l">
              <a:defRPr sz="1200" i="0" spc="50" baseline="0">
                <a:solidFill>
                  <a:schemeClr val="tx1">
                    <a:lumMod val="65000"/>
                    <a:lumOff val="35000"/>
                  </a:schemeClr>
                </a:solidFill>
                <a:latin typeface="+mj-lt"/>
              </a:defRPr>
            </a:lvl1pPr>
          </a:lstStyle>
          <a:p>
            <a:r>
              <a:rPr lang="en-US" dirty="0" smtClean="0"/>
              <a:t>© 2018 The Forum for Youth Investment</a:t>
            </a:r>
            <a:endParaRPr lang="en-US" dirty="0"/>
          </a:p>
        </p:txBody>
      </p:sp>
      <p:cxnSp>
        <p:nvCxnSpPr>
          <p:cNvPr id="8" name="Straight Connector 7"/>
          <p:cNvCxnSpPr/>
          <p:nvPr userDrawn="1"/>
        </p:nvCxnSpPr>
        <p:spPr>
          <a:xfrm>
            <a:off x="245442" y="6285492"/>
            <a:ext cx="11701124" cy="0"/>
          </a:xfrm>
          <a:prstGeom prst="line">
            <a:avLst/>
          </a:prstGeom>
          <a:ln>
            <a:solidFill>
              <a:srgbClr val="1CA388"/>
            </a:solidFill>
          </a:ln>
        </p:spPr>
        <p:style>
          <a:lnRef idx="2">
            <a:schemeClr val="dk1"/>
          </a:lnRef>
          <a:fillRef idx="0">
            <a:schemeClr val="dk1"/>
          </a:fillRef>
          <a:effectRef idx="1">
            <a:schemeClr val="dk1"/>
          </a:effectRef>
          <a:fontRef idx="minor">
            <a:schemeClr val="tx1"/>
          </a:fontRef>
        </p:style>
      </p:cxnSp>
      <p:pic>
        <p:nvPicPr>
          <p:cNvPr id="11" name="Picture 10"/>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1039251" y="6363297"/>
            <a:ext cx="921760" cy="411480"/>
          </a:xfrm>
          <a:prstGeom prst="rect">
            <a:avLst/>
          </a:prstGeom>
        </p:spPr>
      </p:pic>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6857" y="6363297"/>
            <a:ext cx="427304" cy="429768"/>
          </a:xfrm>
          <a:prstGeom prst="rect">
            <a:avLst/>
          </a:prstGeom>
        </p:spPr>
      </p:pic>
    </p:spTree>
    <p:extLst>
      <p:ext uri="{BB962C8B-B14F-4D97-AF65-F5344CB8AC3E}">
        <p14:creationId xmlns:p14="http://schemas.microsoft.com/office/powerpoint/2010/main" val="16665402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1" kern="1200">
          <a:solidFill>
            <a:srgbClr val="1CA3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54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defTabSz="457200">
              <a:defRPr/>
            </a:pPr>
            <a:fld id="{675AA960-E112-4410-A1C4-96C5C8C36281}" type="datetimeFigureOut">
              <a:rPr lang="en-US" smtClean="0">
                <a:solidFill>
                  <a:srgbClr val="58595B">
                    <a:tint val="75000"/>
                  </a:srgbClr>
                </a:solidFill>
              </a:rPr>
              <a:pPr defTabSz="457200">
                <a:defRPr/>
              </a:pPr>
              <a:t>3/21/2018</a:t>
            </a:fld>
            <a:endParaRPr lang="en-US">
              <a:solidFill>
                <a:srgbClr val="58595B">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en-US">
              <a:solidFill>
                <a:srgbClr val="58595B">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A9A9B"/>
                </a:solidFill>
              </a:defRPr>
            </a:lvl1pPr>
          </a:lstStyle>
          <a:p>
            <a:pPr defTabSz="457200" fontAlgn="base">
              <a:spcBef>
                <a:spcPct val="0"/>
              </a:spcBef>
              <a:spcAft>
                <a:spcPct val="0"/>
              </a:spcAft>
            </a:pPr>
            <a:fld id="{3FCE13AF-3F4E-4797-9881-057D38675842}" type="slidenum">
              <a:rPr lang="en-US" smtClean="0"/>
              <a:pPr defTabSz="457200" fontAlgn="base">
                <a:spcBef>
                  <a:spcPct val="0"/>
                </a:spcBef>
                <a:spcAft>
                  <a:spcPct val="0"/>
                </a:spcAft>
              </a:pPr>
              <a:t>‹#›</a:t>
            </a:fld>
            <a:endParaRPr lang="en-US"/>
          </a:p>
        </p:txBody>
      </p:sp>
      <p:pic>
        <p:nvPicPr>
          <p:cNvPr id="1031" name="Picture 7" descr="PowerpointTemplate_Skyline.jpg"/>
          <p:cNvPicPr>
            <a:picLocks noChangeAspect="1"/>
          </p:cNvPicPr>
          <p:nvPr userDrawn="1"/>
        </p:nvPicPr>
        <p:blipFill>
          <a:blip r:embed="rId9"/>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8420152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Franklin Gothic Heavy" pitchFamily="34" charset="0"/>
        </a:defRPr>
      </a:lvl2pPr>
      <a:lvl3pPr algn="ctr" defTabSz="457200" rtl="0" fontAlgn="base">
        <a:spcBef>
          <a:spcPct val="0"/>
        </a:spcBef>
        <a:spcAft>
          <a:spcPct val="0"/>
        </a:spcAft>
        <a:defRPr sz="4400">
          <a:solidFill>
            <a:schemeClr val="tx1"/>
          </a:solidFill>
          <a:latin typeface="Franklin Gothic Heavy" pitchFamily="34" charset="0"/>
        </a:defRPr>
      </a:lvl3pPr>
      <a:lvl4pPr algn="ctr" defTabSz="457200" rtl="0" fontAlgn="base">
        <a:spcBef>
          <a:spcPct val="0"/>
        </a:spcBef>
        <a:spcAft>
          <a:spcPct val="0"/>
        </a:spcAft>
        <a:defRPr sz="4400">
          <a:solidFill>
            <a:schemeClr val="tx1"/>
          </a:solidFill>
          <a:latin typeface="Franklin Gothic Heavy" pitchFamily="34" charset="0"/>
        </a:defRPr>
      </a:lvl4pPr>
      <a:lvl5pPr algn="ctr" defTabSz="457200" rtl="0" fontAlgn="base">
        <a:spcBef>
          <a:spcPct val="0"/>
        </a:spcBef>
        <a:spcAft>
          <a:spcPct val="0"/>
        </a:spcAft>
        <a:defRPr sz="4400">
          <a:solidFill>
            <a:schemeClr val="tx1"/>
          </a:solidFill>
          <a:latin typeface="Franklin Gothic Heavy" pitchFamily="34" charset="0"/>
        </a:defRPr>
      </a:lvl5pPr>
      <a:lvl6pPr marL="457200" algn="ctr" defTabSz="457200" rtl="0" fontAlgn="base">
        <a:spcBef>
          <a:spcPct val="0"/>
        </a:spcBef>
        <a:spcAft>
          <a:spcPct val="0"/>
        </a:spcAft>
        <a:defRPr sz="4400">
          <a:solidFill>
            <a:schemeClr val="tx1"/>
          </a:solidFill>
          <a:latin typeface="Franklin Gothic Heavy" pitchFamily="34" charset="0"/>
        </a:defRPr>
      </a:lvl6pPr>
      <a:lvl7pPr marL="914400" algn="ctr" defTabSz="457200" rtl="0" fontAlgn="base">
        <a:spcBef>
          <a:spcPct val="0"/>
        </a:spcBef>
        <a:spcAft>
          <a:spcPct val="0"/>
        </a:spcAft>
        <a:defRPr sz="4400">
          <a:solidFill>
            <a:schemeClr val="tx1"/>
          </a:solidFill>
          <a:latin typeface="Franklin Gothic Heavy" pitchFamily="34" charset="0"/>
        </a:defRPr>
      </a:lvl7pPr>
      <a:lvl8pPr marL="1371600" algn="ctr" defTabSz="457200" rtl="0" fontAlgn="base">
        <a:spcBef>
          <a:spcPct val="0"/>
        </a:spcBef>
        <a:spcAft>
          <a:spcPct val="0"/>
        </a:spcAft>
        <a:defRPr sz="4400">
          <a:solidFill>
            <a:schemeClr val="tx1"/>
          </a:solidFill>
          <a:latin typeface="Franklin Gothic Heavy" pitchFamily="34" charset="0"/>
        </a:defRPr>
      </a:lvl8pPr>
      <a:lvl9pPr marL="1828800" algn="ctr" defTabSz="457200" rtl="0" fontAlgn="base">
        <a:spcBef>
          <a:spcPct val="0"/>
        </a:spcBef>
        <a:spcAft>
          <a:spcPct val="0"/>
        </a:spcAft>
        <a:defRPr sz="4400">
          <a:solidFill>
            <a:schemeClr val="tx1"/>
          </a:solidFill>
          <a:latin typeface="Franklin Gothic Heavy"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http://bit.ly/scypt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6C1D0-C3BD-4377-B537-BD8EE89AFFED}"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096610"/>
            <a:ext cx="2133600" cy="1884421"/>
          </a:xfrm>
          <a:prstGeom prst="rect">
            <a:avLst/>
          </a:prstGeom>
        </p:spPr>
      </p:pic>
    </p:spTree>
    <p:extLst>
      <p:ext uri="{BB962C8B-B14F-4D97-AF65-F5344CB8AC3E}">
        <p14:creationId xmlns:p14="http://schemas.microsoft.com/office/powerpoint/2010/main" val="15780979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45445" y="6376439"/>
            <a:ext cx="7907961" cy="365125"/>
          </a:xfrm>
          <a:prstGeom prst="rect">
            <a:avLst/>
          </a:prstGeom>
        </p:spPr>
        <p:txBody>
          <a:bodyPr vert="horz" lIns="91440" tIns="45720" rIns="91440" bIns="45720" rtlCol="0" anchor="ctr"/>
          <a:lstStyle>
            <a:lvl1pPr algn="l">
              <a:defRPr sz="1200" i="0" spc="50" baseline="0">
                <a:solidFill>
                  <a:schemeClr val="tx1">
                    <a:lumMod val="65000"/>
                    <a:lumOff val="35000"/>
                  </a:schemeClr>
                </a:solidFill>
                <a:latin typeface="+mj-lt"/>
              </a:defRPr>
            </a:lvl1pPr>
          </a:lstStyle>
          <a:p>
            <a:r>
              <a:rPr lang="en-US" dirty="0" smtClean="0"/>
              <a:t>© 2017 The Forum for Youth Investment</a:t>
            </a:r>
            <a:endParaRPr lang="en-US" dirty="0"/>
          </a:p>
        </p:txBody>
      </p:sp>
      <p:cxnSp>
        <p:nvCxnSpPr>
          <p:cNvPr id="8" name="Straight Connector 7"/>
          <p:cNvCxnSpPr/>
          <p:nvPr userDrawn="1"/>
        </p:nvCxnSpPr>
        <p:spPr>
          <a:xfrm>
            <a:off x="245442" y="6285492"/>
            <a:ext cx="11701124" cy="0"/>
          </a:xfrm>
          <a:prstGeom prst="line">
            <a:avLst/>
          </a:prstGeom>
          <a:ln>
            <a:solidFill>
              <a:srgbClr val="1CA388"/>
            </a:solidFill>
          </a:ln>
        </p:spPr>
        <p:style>
          <a:lnRef idx="2">
            <a:schemeClr val="dk1"/>
          </a:lnRef>
          <a:fillRef idx="0">
            <a:schemeClr val="dk1"/>
          </a:fillRef>
          <a:effectRef idx="1">
            <a:schemeClr val="dk1"/>
          </a:effectRef>
          <a:fontRef idx="minor">
            <a:schemeClr val="tx1"/>
          </a:fontRef>
        </p:style>
      </p:cxnSp>
      <p:pic>
        <p:nvPicPr>
          <p:cNvPr id="11" name="Picture 10"/>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1039251" y="6363297"/>
            <a:ext cx="921760" cy="411480"/>
          </a:xfrm>
          <a:prstGeom prst="rect">
            <a:avLst/>
          </a:prstGeom>
        </p:spPr>
      </p:pic>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6857" y="6363297"/>
            <a:ext cx="427304" cy="429768"/>
          </a:xfrm>
          <a:prstGeom prst="rect">
            <a:avLst/>
          </a:prstGeom>
        </p:spPr>
      </p:pic>
    </p:spTree>
    <p:extLst>
      <p:ext uri="{BB962C8B-B14F-4D97-AF65-F5344CB8AC3E}">
        <p14:creationId xmlns:p14="http://schemas.microsoft.com/office/powerpoint/2010/main" val="220378446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1" kern="1200">
          <a:solidFill>
            <a:srgbClr val="1CA3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54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numCol="1"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numCol="1" rtlCol="0" anchor="ctr"/>
          <a:lstStyle>
            <a:lvl1pPr algn="l">
              <a:defRPr sz="900">
                <a:solidFill>
                  <a:srgbClr val="FFFFFF"/>
                </a:solidFill>
              </a:defRPr>
            </a:lvl1pPr>
          </a:lstStyle>
          <a:p>
            <a:fld id="{1F484579-E14E-414C-850E-B911CC594543}" type="datetimeFigureOut">
              <a:rPr lang="en-US" smtClean="0"/>
              <a:t>3/21/2018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numCol="1"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numCol="1" rtlCol="0" anchor="ctr"/>
          <a:lstStyle>
            <a:lvl1pPr algn="r">
              <a:defRPr sz="1050">
                <a:solidFill>
                  <a:srgbClr val="FFFFFF"/>
                </a:solidFill>
              </a:defRPr>
            </a:lvl1pPr>
          </a:lstStyle>
          <a:p>
            <a:fld id="{A97D5A89-8FF2-436F-90E2-8B689B830CF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013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3.xml"/><Relationship Id="rId4" Type="http://schemas.openxmlformats.org/officeDocument/2006/relationships/hyperlink" Target="https://app.powerbi.com/view?r=eyJrIjoiZGNhMGM4YmYtMDE3Yi00NTYyLThkMDgtZTRhZTRlZjcyOTVmIiwidCI6IjkyZWJlNTYyLWVjZDktNDdmYS1iMTA3LTA2NWViYjQ5OTY4ZSIsImMiOjF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13.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numCol="1"/>
          <a:lstStyle/>
          <a:p>
            <a:r>
              <a:rPr lang="en-US" dirty="0" smtClean="0"/>
              <a:t>Welcome</a:t>
            </a:r>
            <a:endParaRPr lang="en-US" dirty="0"/>
          </a:p>
        </p:txBody>
      </p:sp>
      <p:sp>
        <p:nvSpPr>
          <p:cNvPr id="5" name="Subtitle 4"/>
          <p:cNvSpPr>
            <a:spLocks noGrp="1"/>
          </p:cNvSpPr>
          <p:nvPr>
            <p:ph type="subTitle" idx="1"/>
          </p:nvPr>
        </p:nvSpPr>
        <p:spPr/>
        <p:txBody>
          <a:bodyPr numCol="1">
            <a:normAutofit fontScale="92500" lnSpcReduction="20000"/>
          </a:bodyPr>
          <a:lstStyle/>
          <a:p>
            <a:r>
              <a:rPr lang="en-US" sz="4000" i="1" dirty="0" smtClean="0">
                <a:latin typeface="Bookman Old Style" panose="02050604050505020204" pitchFamily="18" charset="0"/>
              </a:rPr>
              <a:t>Education Compact Team Meeting</a:t>
            </a:r>
          </a:p>
          <a:p>
            <a:r>
              <a:rPr lang="en-US" sz="4000" i="1" dirty="0" smtClean="0">
                <a:latin typeface="Bookman Old Style" panose="02050604050505020204" pitchFamily="18" charset="0"/>
              </a:rPr>
              <a:t>March 20, 2018</a:t>
            </a:r>
            <a:endParaRPr lang="en-US" sz="4000" i="1" dirty="0">
              <a:latin typeface="Bookman Old Style" panose="02050604050505020204" pitchFamily="18" charset="0"/>
            </a:endParaRPr>
          </a:p>
        </p:txBody>
      </p:sp>
    </p:spTree>
    <p:extLst>
      <p:ext uri="{BB962C8B-B14F-4D97-AF65-F5344CB8AC3E}">
        <p14:creationId xmlns:p14="http://schemas.microsoft.com/office/powerpoint/2010/main" val="1311960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835"/>
          <a:stretch/>
        </p:blipFill>
        <p:spPr>
          <a:xfrm>
            <a:off x="2310729" y="1259891"/>
            <a:ext cx="7570542" cy="4749616"/>
          </a:xfrm>
          <a:prstGeom prst="rect">
            <a:avLst/>
          </a:prstGeom>
        </p:spPr>
      </p:pic>
      <p:sp>
        <p:nvSpPr>
          <p:cNvPr id="2" name="Title 1"/>
          <p:cNvSpPr>
            <a:spLocks noGrp="1"/>
          </p:cNvSpPr>
          <p:nvPr>
            <p:ph type="title"/>
          </p:nvPr>
        </p:nvSpPr>
        <p:spPr>
          <a:xfrm>
            <a:off x="838200" y="105959"/>
            <a:ext cx="10515600" cy="1325563"/>
          </a:xfrm>
        </p:spPr>
        <p:txBody>
          <a:bodyPr>
            <a:normAutofit/>
          </a:bodyPr>
          <a:lstStyle/>
          <a:p>
            <a:r>
              <a:rPr lang="en-US" sz="3600" dirty="0" smtClean="0"/>
              <a:t>Moving the </a:t>
            </a:r>
            <a:r>
              <a:rPr lang="en-US" sz="3600" b="0" dirty="0" smtClean="0"/>
              <a:t>small</a:t>
            </a:r>
            <a:r>
              <a:rPr lang="en-US" sz="3600" dirty="0" smtClean="0"/>
              <a:t> gear makes a </a:t>
            </a:r>
            <a:r>
              <a:rPr lang="en-US" sz="3600" b="0" dirty="0" smtClean="0"/>
              <a:t>BIG</a:t>
            </a:r>
            <a:r>
              <a:rPr lang="en-US" sz="3600" dirty="0" smtClean="0"/>
              <a:t> difference</a:t>
            </a:r>
            <a:endParaRPr lang="en-US" sz="3600" dirty="0"/>
          </a:p>
        </p:txBody>
      </p:sp>
    </p:spTree>
    <p:extLst>
      <p:ext uri="{BB962C8B-B14F-4D97-AF65-F5344CB8AC3E}">
        <p14:creationId xmlns:p14="http://schemas.microsoft.com/office/powerpoint/2010/main" val="3566558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th wheel Dec 2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7244" y="365125"/>
            <a:ext cx="5808756" cy="58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0318" y="365125"/>
            <a:ext cx="4494519" cy="5274956"/>
          </a:xfrm>
        </p:spPr>
        <p:txBody>
          <a:bodyPr>
            <a:normAutofit/>
          </a:bodyPr>
          <a:lstStyle/>
          <a:p>
            <a:r>
              <a:rPr lang="en-US" sz="3600" b="1" dirty="0" smtClean="0"/>
              <a:t>Which role are you in? </a:t>
            </a:r>
            <a:br>
              <a:rPr lang="en-US" sz="3600" b="1" dirty="0" smtClean="0"/>
            </a:br>
            <a:r>
              <a:rPr lang="en-US" sz="3600" b="1" dirty="0"/>
              <a:t/>
            </a:r>
            <a:br>
              <a:rPr lang="en-US" sz="3600" b="1" dirty="0"/>
            </a:br>
            <a:r>
              <a:rPr lang="en-US" sz="3600" b="1" dirty="0" smtClean="0"/>
              <a:t>Which Service/System are you most familiar with? </a:t>
            </a:r>
            <a:br>
              <a:rPr lang="en-US" sz="3600" b="1" dirty="0" smtClean="0"/>
            </a:br>
            <a:r>
              <a:rPr lang="en-US" sz="3600" b="1" dirty="0"/>
              <a:t/>
            </a:r>
            <a:br>
              <a:rPr lang="en-US" sz="3600" b="1" dirty="0"/>
            </a:br>
            <a:r>
              <a:rPr lang="en-US" sz="3600" b="1" dirty="0" smtClean="0"/>
              <a:t>Where do you hope to learn from your peers? </a:t>
            </a:r>
            <a:endParaRPr lang="en-US" sz="3600" b="1" dirty="0"/>
          </a:p>
        </p:txBody>
      </p:sp>
    </p:spTree>
    <p:extLst>
      <p:ext uri="{BB962C8B-B14F-4D97-AF65-F5344CB8AC3E}">
        <p14:creationId xmlns:p14="http://schemas.microsoft.com/office/powerpoint/2010/main" val="1295072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83606"/>
            <a:ext cx="9753600" cy="1687205"/>
          </a:xfrm>
        </p:spPr>
        <p:txBody>
          <a:bodyPr/>
          <a:lstStyle/>
          <a:p>
            <a:r>
              <a:rPr lang="en-US" dirty="0" smtClean="0"/>
              <a:t>Examples</a:t>
            </a:r>
            <a:endParaRPr lang="en-US" dirty="0"/>
          </a:p>
        </p:txBody>
      </p:sp>
      <p:sp>
        <p:nvSpPr>
          <p:cNvPr id="3" name="Subtitle 2"/>
          <p:cNvSpPr>
            <a:spLocks noGrp="1"/>
          </p:cNvSpPr>
          <p:nvPr>
            <p:ph type="subTitle" idx="1"/>
          </p:nvPr>
        </p:nvSpPr>
        <p:spPr>
          <a:xfrm>
            <a:off x="914400" y="4209393"/>
            <a:ext cx="9753600" cy="1048409"/>
          </a:xfrm>
        </p:spPr>
        <p:txBody>
          <a:bodyPr/>
          <a:lstStyle/>
          <a:p>
            <a:r>
              <a:rPr lang="en-US" dirty="0" smtClean="0"/>
              <a:t>Children’s Cabinet Models</a:t>
            </a:r>
            <a:endParaRPr lang="en-US" dirty="0"/>
          </a:p>
        </p:txBody>
      </p:sp>
    </p:spTree>
    <p:extLst>
      <p:ext uri="{BB962C8B-B14F-4D97-AF65-F5344CB8AC3E}">
        <p14:creationId xmlns:p14="http://schemas.microsoft.com/office/powerpoint/2010/main" val="2964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do Children’s Cabinets do?</a:t>
            </a:r>
          </a:p>
        </p:txBody>
      </p:sp>
      <p:sp>
        <p:nvSpPr>
          <p:cNvPr id="3" name="Content Placeholder 2"/>
          <p:cNvSpPr>
            <a:spLocks noGrp="1"/>
          </p:cNvSpPr>
          <p:nvPr>
            <p:ph idx="1"/>
          </p:nvPr>
        </p:nvSpPr>
        <p:spPr/>
        <p:txBody>
          <a:bodyPr>
            <a:normAutofit fontScale="92500" lnSpcReduction="10000"/>
          </a:bodyPr>
          <a:lstStyle/>
          <a:p>
            <a:r>
              <a:rPr lang="en-US" b="0" dirty="0"/>
              <a:t>Governors, County Executives/ Commissioners, and Mayors increasingly </a:t>
            </a:r>
            <a:r>
              <a:rPr lang="en-US" b="0" dirty="0" smtClean="0"/>
              <a:t>establishing them by </a:t>
            </a:r>
            <a:r>
              <a:rPr lang="en-US" b="0" dirty="0"/>
              <a:t>Executive order or Ordinance </a:t>
            </a:r>
          </a:p>
          <a:p>
            <a:pPr marL="457200" lvl="1" indent="0">
              <a:buNone/>
            </a:pPr>
            <a:endParaRPr lang="en-US" b="0" dirty="0"/>
          </a:p>
          <a:p>
            <a:pPr marL="0" indent="0">
              <a:buNone/>
            </a:pPr>
            <a:r>
              <a:rPr lang="en-US" dirty="0" smtClean="0"/>
              <a:t>They work to:</a:t>
            </a:r>
          </a:p>
          <a:p>
            <a:pPr lvl="1"/>
            <a:r>
              <a:rPr lang="en-US" b="0" dirty="0" smtClean="0"/>
              <a:t>coordinate policies and systems</a:t>
            </a:r>
          </a:p>
          <a:p>
            <a:pPr lvl="1"/>
            <a:r>
              <a:rPr lang="en-US" b="0" dirty="0"/>
              <a:t>align </a:t>
            </a:r>
            <a:r>
              <a:rPr lang="en-US" b="0" dirty="0" smtClean="0"/>
              <a:t>and generate resources</a:t>
            </a:r>
            <a:endParaRPr lang="en-US" b="0" dirty="0"/>
          </a:p>
          <a:p>
            <a:pPr lvl="1"/>
            <a:r>
              <a:rPr lang="en-US" b="0" dirty="0"/>
              <a:t>c</a:t>
            </a:r>
            <a:r>
              <a:rPr lang="en-US" b="0" dirty="0" smtClean="0"/>
              <a:t>ommit to common outcomes</a:t>
            </a:r>
          </a:p>
          <a:p>
            <a:pPr lvl="1"/>
            <a:r>
              <a:rPr lang="en-US" b="0" dirty="0"/>
              <a:t>s</a:t>
            </a:r>
            <a:r>
              <a:rPr lang="en-US" b="0" dirty="0" smtClean="0"/>
              <a:t>hare data across agencies</a:t>
            </a:r>
          </a:p>
          <a:p>
            <a:pPr lvl="1"/>
            <a:r>
              <a:rPr lang="en-US" b="0" dirty="0"/>
              <a:t>e</a:t>
            </a:r>
            <a:r>
              <a:rPr lang="en-US" b="0" dirty="0" smtClean="0"/>
              <a:t>ngage community stakeholders</a:t>
            </a:r>
          </a:p>
          <a:p>
            <a:pPr marL="457200" lvl="1" indent="0">
              <a:buNone/>
            </a:pPr>
            <a:endParaRPr lang="en-US" dirty="0" smtClean="0"/>
          </a:p>
          <a:p>
            <a:pPr marL="0" indent="0">
              <a:buNone/>
            </a:pPr>
            <a:r>
              <a:rPr lang="en-US" dirty="0" smtClean="0"/>
              <a:t>	…with the goal of improving </a:t>
            </a:r>
            <a:r>
              <a:rPr lang="en-US" dirty="0"/>
              <a:t>the well-being of young </a:t>
            </a:r>
            <a:r>
              <a:rPr lang="en-US" dirty="0" smtClean="0"/>
              <a:t>people</a:t>
            </a:r>
          </a:p>
          <a:p>
            <a:pPr marL="0" indent="0">
              <a:buNone/>
            </a:pPr>
            <a:endParaRPr lang="en-US" dirty="0"/>
          </a:p>
        </p:txBody>
      </p:sp>
    </p:spTree>
    <p:extLst>
      <p:ext uri="{BB962C8B-B14F-4D97-AF65-F5344CB8AC3E}">
        <p14:creationId xmlns:p14="http://schemas.microsoft.com/office/powerpoint/2010/main" val="1401537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smtClean="0"/>
              <a:t>Essentially they focus on alignment of ….</a:t>
            </a:r>
            <a:endParaRPr lang="en-US" dirty="0"/>
          </a:p>
        </p:txBody>
      </p:sp>
      <p:sp>
        <p:nvSpPr>
          <p:cNvPr id="8" name="Subtitle 7"/>
          <p:cNvSpPr>
            <a:spLocks noGrp="1"/>
          </p:cNvSpPr>
          <p:nvPr>
            <p:ph type="subTitle" idx="1"/>
          </p:nvPr>
        </p:nvSpPr>
        <p:spPr/>
        <p:txBody>
          <a:bodyPr>
            <a:normAutofit/>
          </a:bodyPr>
          <a:lstStyle/>
          <a:p>
            <a:pPr algn="ctr"/>
            <a:r>
              <a:rPr lang="en-US" sz="3200" dirty="0" smtClean="0"/>
              <a:t>People </a:t>
            </a:r>
          </a:p>
          <a:p>
            <a:pPr algn="ctr"/>
            <a:r>
              <a:rPr lang="en-US" sz="3200" dirty="0" smtClean="0"/>
              <a:t>Data</a:t>
            </a:r>
          </a:p>
          <a:p>
            <a:pPr algn="ctr"/>
            <a:r>
              <a:rPr lang="en-US" sz="3200" dirty="0" smtClean="0"/>
              <a:t>Money</a:t>
            </a:r>
            <a:endParaRPr lang="en-US" sz="3200" dirty="0"/>
          </a:p>
        </p:txBody>
      </p:sp>
      <p:sp>
        <p:nvSpPr>
          <p:cNvPr id="4" name="Footer Placeholder 3"/>
          <p:cNvSpPr>
            <a:spLocks noGrp="1"/>
          </p:cNvSpPr>
          <p:nvPr>
            <p:ph type="ftr" sz="quarter" idx="3"/>
          </p:nvPr>
        </p:nvSpPr>
        <p:spPr/>
        <p:txBody>
          <a:bodyPr/>
          <a:lstStyle/>
          <a:p>
            <a:r>
              <a:rPr lang="en-US" smtClean="0"/>
              <a:t>© 2018 The Forum for Youth Investment</a:t>
            </a:r>
            <a:endParaRPr lang="en-US" dirty="0"/>
          </a:p>
        </p:txBody>
      </p:sp>
    </p:spTree>
    <p:extLst>
      <p:ext uri="{BB962C8B-B14F-4D97-AF65-F5344CB8AC3E}">
        <p14:creationId xmlns:p14="http://schemas.microsoft.com/office/powerpoint/2010/main" val="659531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2"/>
          <p:cNvGrpSpPr/>
          <p:nvPr/>
        </p:nvGrpSpPr>
        <p:grpSpPr>
          <a:xfrm>
            <a:off x="2578202" y="1501869"/>
            <a:ext cx="6488747" cy="4104456"/>
            <a:chOff x="2269495" y="2281164"/>
            <a:chExt cx="4603496" cy="2911941"/>
          </a:xfrm>
          <a:solidFill>
            <a:srgbClr val="266382"/>
          </a:solidFill>
        </p:grpSpPr>
        <p:sp>
          <p:nvSpPr>
            <p:cNvPr id="109" name="Freeform 6"/>
            <p:cNvSpPr>
              <a:spLocks/>
            </p:cNvSpPr>
            <p:nvPr/>
          </p:nvSpPr>
          <p:spPr bwMode="auto">
            <a:xfrm>
              <a:off x="3140144" y="2528766"/>
              <a:ext cx="898584" cy="539377"/>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0" name="Freeform 7"/>
            <p:cNvSpPr>
              <a:spLocks/>
            </p:cNvSpPr>
            <p:nvPr/>
          </p:nvSpPr>
          <p:spPr bwMode="auto">
            <a:xfrm>
              <a:off x="4023596" y="2624087"/>
              <a:ext cx="577328" cy="342923"/>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1" name="Freeform 8"/>
            <p:cNvSpPr>
              <a:spLocks/>
            </p:cNvSpPr>
            <p:nvPr/>
          </p:nvSpPr>
          <p:spPr bwMode="auto">
            <a:xfrm>
              <a:off x="3095913" y="3302959"/>
              <a:ext cx="497015" cy="619587"/>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2" name="Freeform 9"/>
            <p:cNvSpPr>
              <a:spLocks/>
            </p:cNvSpPr>
            <p:nvPr/>
          </p:nvSpPr>
          <p:spPr bwMode="auto">
            <a:xfrm>
              <a:off x="3410184" y="3014671"/>
              <a:ext cx="607592" cy="49287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3" name="Freeform 10"/>
            <p:cNvSpPr>
              <a:spLocks/>
            </p:cNvSpPr>
            <p:nvPr/>
          </p:nvSpPr>
          <p:spPr bwMode="auto">
            <a:xfrm>
              <a:off x="2960892" y="3856286"/>
              <a:ext cx="581984" cy="703283"/>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4" name="Freeform 11"/>
            <p:cNvSpPr>
              <a:spLocks/>
            </p:cNvSpPr>
            <p:nvPr/>
          </p:nvSpPr>
          <p:spPr bwMode="auto">
            <a:xfrm>
              <a:off x="3542877" y="3471514"/>
              <a:ext cx="635527" cy="481255"/>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5" name="Freeform 12"/>
            <p:cNvSpPr>
              <a:spLocks/>
            </p:cNvSpPr>
            <p:nvPr/>
          </p:nvSpPr>
          <p:spPr bwMode="auto">
            <a:xfrm>
              <a:off x="4011956" y="2955386"/>
              <a:ext cx="622723" cy="36733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6" name="Freeform 13"/>
            <p:cNvSpPr>
              <a:spLocks/>
            </p:cNvSpPr>
            <p:nvPr/>
          </p:nvSpPr>
          <p:spPr bwMode="auto">
            <a:xfrm>
              <a:off x="4004972" y="3277385"/>
              <a:ext cx="732136" cy="326649"/>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7" name="Freeform 14"/>
            <p:cNvSpPr>
              <a:spLocks/>
            </p:cNvSpPr>
            <p:nvPr/>
          </p:nvSpPr>
          <p:spPr bwMode="auto">
            <a:xfrm>
              <a:off x="4165600" y="3591247"/>
              <a:ext cx="669282" cy="362685"/>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8" name="Freeform 15"/>
            <p:cNvSpPr>
              <a:spLocks/>
            </p:cNvSpPr>
            <p:nvPr/>
          </p:nvSpPr>
          <p:spPr bwMode="auto">
            <a:xfrm>
              <a:off x="3493990" y="3922546"/>
              <a:ext cx="585476" cy="640511"/>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19" name="Freeform 16"/>
            <p:cNvSpPr>
              <a:spLocks/>
            </p:cNvSpPr>
            <p:nvPr/>
          </p:nvSpPr>
          <p:spPr bwMode="auto">
            <a:xfrm>
              <a:off x="4075974" y="3923708"/>
              <a:ext cx="798482" cy="380122"/>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0" name="Freeform 17"/>
            <p:cNvSpPr>
              <a:spLocks/>
            </p:cNvSpPr>
            <p:nvPr/>
          </p:nvSpPr>
          <p:spPr bwMode="auto">
            <a:xfrm>
              <a:off x="3720964" y="4006242"/>
              <a:ext cx="1269890" cy="1186863"/>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1" name="Freeform 18"/>
            <p:cNvSpPr>
              <a:spLocks/>
            </p:cNvSpPr>
            <p:nvPr/>
          </p:nvSpPr>
          <p:spPr bwMode="auto">
            <a:xfrm>
              <a:off x="4538070" y="2570614"/>
              <a:ext cx="575001" cy="656785"/>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2" name="Freeform 19"/>
            <p:cNvSpPr>
              <a:spLocks/>
            </p:cNvSpPr>
            <p:nvPr/>
          </p:nvSpPr>
          <p:spPr bwMode="auto">
            <a:xfrm>
              <a:off x="4887260" y="2807755"/>
              <a:ext cx="485375" cy="477768"/>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3" name="Freeform 20"/>
            <p:cNvSpPr>
              <a:spLocks/>
            </p:cNvSpPr>
            <p:nvPr/>
          </p:nvSpPr>
          <p:spPr bwMode="auto">
            <a:xfrm>
              <a:off x="4626532" y="3186714"/>
              <a:ext cx="548229" cy="352223"/>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4" name="Freeform 21"/>
            <p:cNvSpPr>
              <a:spLocks/>
            </p:cNvSpPr>
            <p:nvPr/>
          </p:nvSpPr>
          <p:spPr bwMode="auto">
            <a:xfrm>
              <a:off x="4711501" y="3506388"/>
              <a:ext cx="618067" cy="485905"/>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5" name="Freeform 22"/>
            <p:cNvSpPr>
              <a:spLocks/>
            </p:cNvSpPr>
            <p:nvPr/>
          </p:nvSpPr>
          <p:spPr bwMode="auto">
            <a:xfrm>
              <a:off x="4853505" y="3929520"/>
              <a:ext cx="439980" cy="444056"/>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6" name="Freeform 23"/>
            <p:cNvSpPr>
              <a:spLocks/>
            </p:cNvSpPr>
            <p:nvPr/>
          </p:nvSpPr>
          <p:spPr bwMode="auto">
            <a:xfrm>
              <a:off x="4925671" y="4345678"/>
              <a:ext cx="513310" cy="432432"/>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7" name="Freeform 24"/>
            <p:cNvSpPr>
              <a:spLocks/>
            </p:cNvSpPr>
            <p:nvPr/>
          </p:nvSpPr>
          <p:spPr bwMode="auto">
            <a:xfrm>
              <a:off x="5078151" y="3250649"/>
              <a:ext cx="361994" cy="598663"/>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8" name="Freeform 25"/>
            <p:cNvSpPr>
              <a:spLocks/>
            </p:cNvSpPr>
            <p:nvPr/>
          </p:nvSpPr>
          <p:spPr bwMode="auto">
            <a:xfrm>
              <a:off x="5393587" y="3270410"/>
              <a:ext cx="277025" cy="494042"/>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29" name="Freeform 26"/>
            <p:cNvSpPr>
              <a:spLocks/>
            </p:cNvSpPr>
            <p:nvPr/>
          </p:nvSpPr>
          <p:spPr bwMode="auto">
            <a:xfrm>
              <a:off x="5607757" y="3156490"/>
              <a:ext cx="377126" cy="426620"/>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30" name="Freeform 27"/>
            <p:cNvSpPr>
              <a:spLocks/>
            </p:cNvSpPr>
            <p:nvPr/>
          </p:nvSpPr>
          <p:spPr bwMode="auto">
            <a:xfrm>
              <a:off x="5303961" y="3542424"/>
              <a:ext cx="605264" cy="361522"/>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31" name="Freeform 28"/>
            <p:cNvSpPr>
              <a:spLocks/>
            </p:cNvSpPr>
            <p:nvPr/>
          </p:nvSpPr>
          <p:spPr bwMode="auto">
            <a:xfrm>
              <a:off x="5259730" y="3760965"/>
              <a:ext cx="727480" cy="333624"/>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32" name="Freeform 29"/>
            <p:cNvSpPr>
              <a:spLocks/>
            </p:cNvSpPr>
            <p:nvPr/>
          </p:nvSpPr>
          <p:spPr bwMode="auto">
            <a:xfrm>
              <a:off x="5173597" y="4077152"/>
              <a:ext cx="309616" cy="537053"/>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33" name="Freeform 30"/>
            <p:cNvSpPr>
              <a:spLocks/>
            </p:cNvSpPr>
            <p:nvPr/>
          </p:nvSpPr>
          <p:spPr bwMode="auto">
            <a:xfrm>
              <a:off x="5426178" y="4024841"/>
              <a:ext cx="364322" cy="566114"/>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34" name="Freeform 31"/>
            <p:cNvSpPr>
              <a:spLocks/>
            </p:cNvSpPr>
            <p:nvPr/>
          </p:nvSpPr>
          <p:spPr bwMode="auto">
            <a:xfrm>
              <a:off x="5688071" y="3976018"/>
              <a:ext cx="466751" cy="499854"/>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35" name="Freeform 32"/>
            <p:cNvSpPr>
              <a:spLocks/>
            </p:cNvSpPr>
            <p:nvPr/>
          </p:nvSpPr>
          <p:spPr bwMode="auto">
            <a:xfrm>
              <a:off x="5563526" y="4402638"/>
              <a:ext cx="788007" cy="614937"/>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136" name="Freeform 33"/>
            <p:cNvSpPr>
              <a:spLocks/>
            </p:cNvSpPr>
            <p:nvPr/>
          </p:nvSpPr>
          <p:spPr bwMode="auto">
            <a:xfrm>
              <a:off x="5887110" y="3895809"/>
              <a:ext cx="436488" cy="348735"/>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37" name="Freeform 34"/>
            <p:cNvSpPr>
              <a:spLocks/>
            </p:cNvSpPr>
            <p:nvPr/>
          </p:nvSpPr>
          <p:spPr bwMode="auto">
            <a:xfrm>
              <a:off x="5780024" y="3611009"/>
              <a:ext cx="754252" cy="387096"/>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38" name="Freeform 35"/>
            <p:cNvSpPr>
              <a:spLocks/>
            </p:cNvSpPr>
            <p:nvPr/>
          </p:nvSpPr>
          <p:spPr bwMode="auto">
            <a:xfrm>
              <a:off x="5951128" y="3023971"/>
              <a:ext cx="510982" cy="371984"/>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39" name="Freeform 36"/>
            <p:cNvSpPr>
              <a:spLocks/>
            </p:cNvSpPr>
            <p:nvPr/>
          </p:nvSpPr>
          <p:spPr bwMode="auto">
            <a:xfrm>
              <a:off x="5974407" y="2646174"/>
              <a:ext cx="573837" cy="490555"/>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140" name="Freeform 37"/>
            <p:cNvSpPr>
              <a:spLocks/>
            </p:cNvSpPr>
            <p:nvPr/>
          </p:nvSpPr>
          <p:spPr bwMode="auto">
            <a:xfrm>
              <a:off x="6395764" y="2590376"/>
              <a:ext cx="162956" cy="289450"/>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41" name="Freeform 38"/>
            <p:cNvSpPr>
              <a:spLocks/>
            </p:cNvSpPr>
            <p:nvPr/>
          </p:nvSpPr>
          <p:spPr bwMode="auto">
            <a:xfrm>
              <a:off x="6407404" y="3070469"/>
              <a:ext cx="132692" cy="262714"/>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42" name="Freeform 39"/>
            <p:cNvSpPr>
              <a:spLocks/>
            </p:cNvSpPr>
            <p:nvPr/>
          </p:nvSpPr>
          <p:spPr bwMode="auto">
            <a:xfrm>
              <a:off x="6508669" y="2910050"/>
              <a:ext cx="154808" cy="138332"/>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43" name="Freeform 40"/>
            <p:cNvSpPr>
              <a:spLocks/>
            </p:cNvSpPr>
            <p:nvPr/>
          </p:nvSpPr>
          <p:spPr bwMode="auto">
            <a:xfrm>
              <a:off x="6497029" y="2784505"/>
              <a:ext cx="303796" cy="18715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44" name="Freeform 41"/>
            <p:cNvSpPr>
              <a:spLocks/>
            </p:cNvSpPr>
            <p:nvPr/>
          </p:nvSpPr>
          <p:spPr bwMode="auto">
            <a:xfrm>
              <a:off x="6537768" y="2569452"/>
              <a:ext cx="135020" cy="288288"/>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45" name="Freeform 42"/>
            <p:cNvSpPr>
              <a:spLocks/>
            </p:cNvSpPr>
            <p:nvPr/>
          </p:nvSpPr>
          <p:spPr bwMode="auto">
            <a:xfrm>
              <a:off x="6566867" y="2281164"/>
              <a:ext cx="306124" cy="487067"/>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46" name="Freeform 43"/>
            <p:cNvSpPr>
              <a:spLocks/>
            </p:cNvSpPr>
            <p:nvPr/>
          </p:nvSpPr>
          <p:spPr bwMode="auto">
            <a:xfrm>
              <a:off x="6524964" y="3014671"/>
              <a:ext cx="137348" cy="115083"/>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147" name="Freeform 44"/>
            <p:cNvSpPr>
              <a:spLocks/>
            </p:cNvSpPr>
            <p:nvPr/>
          </p:nvSpPr>
          <p:spPr bwMode="auto">
            <a:xfrm>
              <a:off x="6628558" y="2896101"/>
              <a:ext cx="68674" cy="79047"/>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48" name="Freeform 45"/>
            <p:cNvSpPr>
              <a:spLocks/>
            </p:cNvSpPr>
            <p:nvPr/>
          </p:nvSpPr>
          <p:spPr bwMode="auto">
            <a:xfrm>
              <a:off x="5088627" y="2710109"/>
              <a:ext cx="481883" cy="223191"/>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49" name="Freeform 46"/>
            <p:cNvSpPr>
              <a:spLocks/>
            </p:cNvSpPr>
            <p:nvPr/>
          </p:nvSpPr>
          <p:spPr bwMode="auto">
            <a:xfrm>
              <a:off x="5420358" y="2846115"/>
              <a:ext cx="349191" cy="449869"/>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50" name="Freeform 47"/>
            <p:cNvSpPr>
              <a:spLocks/>
            </p:cNvSpPr>
            <p:nvPr/>
          </p:nvSpPr>
          <p:spPr bwMode="auto">
            <a:xfrm>
              <a:off x="2487157" y="2398572"/>
              <a:ext cx="593624" cy="432432"/>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51" name="Freeform 48"/>
            <p:cNvSpPr>
              <a:spLocks/>
            </p:cNvSpPr>
            <p:nvPr/>
          </p:nvSpPr>
          <p:spPr bwMode="auto">
            <a:xfrm>
              <a:off x="2320710" y="2665935"/>
              <a:ext cx="718169" cy="588200"/>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52" name="Freeform 49"/>
            <p:cNvSpPr>
              <a:spLocks/>
            </p:cNvSpPr>
            <p:nvPr/>
          </p:nvSpPr>
          <p:spPr bwMode="auto">
            <a:xfrm>
              <a:off x="2269495" y="3096042"/>
              <a:ext cx="770547" cy="1231036"/>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153" name="Freeform 50"/>
            <p:cNvSpPr>
              <a:spLocks/>
            </p:cNvSpPr>
            <p:nvPr/>
          </p:nvSpPr>
          <p:spPr bwMode="auto">
            <a:xfrm>
              <a:off x="2614030" y="3200663"/>
              <a:ext cx="565689" cy="853239"/>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54" name="Freeform 51"/>
            <p:cNvSpPr>
              <a:spLocks/>
            </p:cNvSpPr>
            <p:nvPr/>
          </p:nvSpPr>
          <p:spPr bwMode="auto">
            <a:xfrm>
              <a:off x="2930629" y="2514817"/>
              <a:ext cx="521458" cy="836965"/>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55" name="Freeform 52"/>
            <p:cNvSpPr>
              <a:spLocks/>
            </p:cNvSpPr>
            <p:nvPr/>
          </p:nvSpPr>
          <p:spPr bwMode="auto">
            <a:xfrm>
              <a:off x="5892929" y="3358757"/>
              <a:ext cx="580820" cy="426620"/>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56" name="Freeform 53"/>
            <p:cNvSpPr>
              <a:spLocks/>
            </p:cNvSpPr>
            <p:nvPr/>
          </p:nvSpPr>
          <p:spPr bwMode="auto">
            <a:xfrm>
              <a:off x="5864994" y="3312258"/>
              <a:ext cx="394585" cy="38593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57" name="Freeform 54"/>
            <p:cNvSpPr>
              <a:spLocks/>
            </p:cNvSpPr>
            <p:nvPr/>
          </p:nvSpPr>
          <p:spPr bwMode="auto">
            <a:xfrm>
              <a:off x="6101280" y="3271573"/>
              <a:ext cx="389929" cy="192967"/>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58" name="Freeform 55"/>
            <p:cNvSpPr>
              <a:spLocks/>
            </p:cNvSpPr>
            <p:nvPr/>
          </p:nvSpPr>
          <p:spPr bwMode="auto">
            <a:xfrm>
              <a:off x="6400420" y="3269248"/>
              <a:ext cx="96609" cy="133682"/>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59" name="Freeform 56"/>
            <p:cNvSpPr>
              <a:spLocks/>
            </p:cNvSpPr>
            <p:nvPr/>
          </p:nvSpPr>
          <p:spPr bwMode="auto">
            <a:xfrm>
              <a:off x="6450470" y="3430829"/>
              <a:ext cx="44231" cy="83697"/>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sp>
          <p:nvSpPr>
            <p:cNvPr id="160" name="Freeform 57"/>
            <p:cNvSpPr>
              <a:spLocks/>
            </p:cNvSpPr>
            <p:nvPr/>
          </p:nvSpPr>
          <p:spPr bwMode="auto">
            <a:xfrm>
              <a:off x="6275875" y="3357594"/>
              <a:ext cx="27935" cy="2557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endParaRPr>
            </a:p>
          </p:txBody>
        </p:sp>
      </p:grpSp>
      <p:sp>
        <p:nvSpPr>
          <p:cNvPr id="161" name="Oval 25"/>
          <p:cNvSpPr>
            <a:spLocks noChangeArrowheads="1"/>
          </p:cNvSpPr>
          <p:nvPr/>
        </p:nvSpPr>
        <p:spPr bwMode="gray">
          <a:xfrm>
            <a:off x="8181193" y="4990484"/>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162" name="圆角矩形 94"/>
          <p:cNvSpPr/>
          <p:nvPr/>
        </p:nvSpPr>
        <p:spPr>
          <a:xfrm>
            <a:off x="8722414" y="4660072"/>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Broward County</a:t>
            </a:r>
            <a:endParaRPr lang="en-US" altLang="zh-CN" sz="1600" b="1" kern="0" dirty="0">
              <a:solidFill>
                <a:sysClr val="windowText" lastClr="000000"/>
              </a:solidFill>
            </a:endParaRPr>
          </a:p>
        </p:txBody>
      </p:sp>
      <p:cxnSp>
        <p:nvCxnSpPr>
          <p:cNvPr id="163" name="肘形连接符 95"/>
          <p:cNvCxnSpPr>
            <a:stCxn id="162" idx="1"/>
            <a:endCxn id="161" idx="0"/>
          </p:cNvCxnSpPr>
          <p:nvPr/>
        </p:nvCxnSpPr>
        <p:spPr>
          <a:xfrm rot="10800000" flipV="1">
            <a:off x="8244309" y="4837839"/>
            <a:ext cx="478105" cy="152644"/>
          </a:xfrm>
          <a:prstGeom prst="bentConnector2">
            <a:avLst/>
          </a:prstGeom>
          <a:noFill/>
          <a:ln w="9525">
            <a:solidFill>
              <a:schemeClr val="accent6"/>
            </a:solidFill>
            <a:prstDash val="sysDash"/>
            <a:miter lim="800000"/>
            <a:headEnd/>
            <a:tailEnd/>
          </a:ln>
        </p:spPr>
      </p:cxnSp>
      <p:cxnSp>
        <p:nvCxnSpPr>
          <p:cNvPr id="164" name="Straight Connector 163"/>
          <p:cNvCxnSpPr>
            <a:stCxn id="165" idx="0"/>
          </p:cNvCxnSpPr>
          <p:nvPr/>
        </p:nvCxnSpPr>
        <p:spPr>
          <a:xfrm>
            <a:off x="5050653" y="3588539"/>
            <a:ext cx="0" cy="2245966"/>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65" name="Oval 25"/>
          <p:cNvSpPr>
            <a:spLocks noChangeArrowheads="1"/>
          </p:cNvSpPr>
          <p:nvPr/>
        </p:nvSpPr>
        <p:spPr bwMode="gray">
          <a:xfrm flipV="1">
            <a:off x="4987537" y="3462308"/>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166" name="圆角矩形 94"/>
          <p:cNvSpPr/>
          <p:nvPr/>
        </p:nvSpPr>
        <p:spPr>
          <a:xfrm>
            <a:off x="8822365" y="3444328"/>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Fairfax County</a:t>
            </a:r>
            <a:endParaRPr lang="en-US" altLang="zh-CN" sz="1600" b="1" kern="0" dirty="0">
              <a:solidFill>
                <a:sysClr val="windowText" lastClr="000000"/>
              </a:solidFill>
            </a:endParaRPr>
          </a:p>
        </p:txBody>
      </p:sp>
      <p:cxnSp>
        <p:nvCxnSpPr>
          <p:cNvPr id="167" name="肘形连接符 95"/>
          <p:cNvCxnSpPr>
            <a:stCxn id="166" idx="1"/>
            <a:endCxn id="168" idx="6"/>
          </p:cNvCxnSpPr>
          <p:nvPr/>
        </p:nvCxnSpPr>
        <p:spPr>
          <a:xfrm rot="10800000">
            <a:off x="8342857" y="3122350"/>
            <a:ext cx="479509" cy="499746"/>
          </a:xfrm>
          <a:prstGeom prst="bentConnector3">
            <a:avLst>
              <a:gd name="adj1" fmla="val 50000"/>
            </a:avLst>
          </a:prstGeom>
          <a:noFill/>
          <a:ln w="9525">
            <a:solidFill>
              <a:schemeClr val="accent6"/>
            </a:solidFill>
            <a:prstDash val="sysDash"/>
            <a:miter lim="800000"/>
            <a:headEnd/>
            <a:tailEnd/>
          </a:ln>
        </p:spPr>
      </p:cxnSp>
      <p:sp>
        <p:nvSpPr>
          <p:cNvPr id="168" name="Oval 25"/>
          <p:cNvSpPr>
            <a:spLocks noChangeArrowheads="1"/>
          </p:cNvSpPr>
          <p:nvPr/>
        </p:nvSpPr>
        <p:spPr bwMode="gray">
          <a:xfrm flipV="1">
            <a:off x="8216625" y="3059235"/>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169" name="Oval 25"/>
          <p:cNvSpPr>
            <a:spLocks noChangeArrowheads="1"/>
          </p:cNvSpPr>
          <p:nvPr/>
        </p:nvSpPr>
        <p:spPr bwMode="gray">
          <a:xfrm flipV="1">
            <a:off x="8163181" y="3246614"/>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170" name="圆角矩形 94"/>
          <p:cNvSpPr/>
          <p:nvPr/>
        </p:nvSpPr>
        <p:spPr>
          <a:xfrm>
            <a:off x="8725696" y="3890809"/>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Richmond</a:t>
            </a:r>
            <a:endParaRPr lang="en-US" altLang="zh-CN" sz="1600" b="1" kern="0" dirty="0">
              <a:solidFill>
                <a:sysClr val="windowText" lastClr="000000"/>
              </a:solidFill>
            </a:endParaRPr>
          </a:p>
        </p:txBody>
      </p:sp>
      <p:cxnSp>
        <p:nvCxnSpPr>
          <p:cNvPr id="171" name="肘形连接符 95"/>
          <p:cNvCxnSpPr/>
          <p:nvPr/>
        </p:nvCxnSpPr>
        <p:spPr>
          <a:xfrm rot="10800000" flipH="1" flipV="1">
            <a:off x="2176119" y="3124537"/>
            <a:ext cx="478105" cy="152644"/>
          </a:xfrm>
          <a:prstGeom prst="bentConnector2">
            <a:avLst/>
          </a:prstGeom>
          <a:noFill/>
          <a:ln w="9525">
            <a:solidFill>
              <a:schemeClr val="accent6"/>
            </a:solidFill>
            <a:prstDash val="sysDash"/>
            <a:miter lim="800000"/>
            <a:headEnd/>
            <a:tailEnd/>
          </a:ln>
        </p:spPr>
      </p:cxnSp>
      <p:sp>
        <p:nvSpPr>
          <p:cNvPr id="172" name="Oval 25"/>
          <p:cNvSpPr>
            <a:spLocks noChangeArrowheads="1"/>
          </p:cNvSpPr>
          <p:nvPr/>
        </p:nvSpPr>
        <p:spPr bwMode="gray">
          <a:xfrm flipH="1" flipV="1">
            <a:off x="2589315" y="3277181"/>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173" name="肘形连接符 95"/>
          <p:cNvCxnSpPr/>
          <p:nvPr/>
        </p:nvCxnSpPr>
        <p:spPr>
          <a:xfrm rot="10800000" flipH="1">
            <a:off x="2271020" y="3447664"/>
            <a:ext cx="478105" cy="152644"/>
          </a:xfrm>
          <a:prstGeom prst="bentConnector2">
            <a:avLst/>
          </a:prstGeom>
          <a:noFill/>
          <a:ln w="9525">
            <a:solidFill>
              <a:schemeClr val="accent6"/>
            </a:solidFill>
            <a:prstDash val="sysDash"/>
            <a:miter lim="800000"/>
            <a:headEnd/>
            <a:tailEnd/>
          </a:ln>
        </p:spPr>
      </p:cxnSp>
      <p:sp>
        <p:nvSpPr>
          <p:cNvPr id="174" name="Oval 25"/>
          <p:cNvSpPr>
            <a:spLocks noChangeArrowheads="1"/>
          </p:cNvSpPr>
          <p:nvPr/>
        </p:nvSpPr>
        <p:spPr bwMode="gray">
          <a:xfrm flipH="1" flipV="1">
            <a:off x="2688695" y="3299185"/>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175" name="圆角矩形 83"/>
          <p:cNvSpPr/>
          <p:nvPr/>
        </p:nvSpPr>
        <p:spPr>
          <a:xfrm>
            <a:off x="858975" y="3425416"/>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Oakland</a:t>
            </a:r>
            <a:endParaRPr lang="en-US" altLang="zh-CN" sz="1600" b="1" kern="0" dirty="0">
              <a:solidFill>
                <a:sysClr val="windowText" lastClr="000000"/>
              </a:solidFill>
            </a:endParaRPr>
          </a:p>
        </p:txBody>
      </p:sp>
      <p:sp>
        <p:nvSpPr>
          <p:cNvPr id="176" name="圆角矩形 83"/>
          <p:cNvSpPr/>
          <p:nvPr/>
        </p:nvSpPr>
        <p:spPr>
          <a:xfrm>
            <a:off x="774025" y="2888883"/>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San Francisco</a:t>
            </a:r>
            <a:endParaRPr lang="en-US" altLang="zh-CN" sz="1600" b="1" kern="0" dirty="0">
              <a:solidFill>
                <a:sysClr val="windowText" lastClr="000000"/>
              </a:solidFill>
            </a:endParaRPr>
          </a:p>
        </p:txBody>
      </p:sp>
      <p:sp>
        <p:nvSpPr>
          <p:cNvPr id="177" name="Oval 25"/>
          <p:cNvSpPr>
            <a:spLocks noChangeArrowheads="1"/>
          </p:cNvSpPr>
          <p:nvPr/>
        </p:nvSpPr>
        <p:spPr bwMode="gray">
          <a:xfrm flipV="1">
            <a:off x="6128393" y="2485093"/>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178" name="Straight Connector 177"/>
          <p:cNvCxnSpPr>
            <a:stCxn id="177" idx="4"/>
          </p:cNvCxnSpPr>
          <p:nvPr/>
        </p:nvCxnSpPr>
        <p:spPr>
          <a:xfrm flipV="1">
            <a:off x="6191509" y="1332965"/>
            <a:ext cx="2672" cy="1152128"/>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6020273" y="1332965"/>
            <a:ext cx="171236"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80" name="圆角矩形 94"/>
          <p:cNvSpPr/>
          <p:nvPr/>
        </p:nvSpPr>
        <p:spPr>
          <a:xfrm>
            <a:off x="4605174" y="1146333"/>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Minneapolis</a:t>
            </a:r>
            <a:endParaRPr lang="en-US" altLang="zh-CN" sz="1600" b="1" kern="0" dirty="0">
              <a:solidFill>
                <a:sysClr val="windowText" lastClr="000000"/>
              </a:solidFill>
            </a:endParaRPr>
          </a:p>
        </p:txBody>
      </p:sp>
      <p:sp>
        <p:nvSpPr>
          <p:cNvPr id="181" name="圆角矩形 83"/>
          <p:cNvSpPr/>
          <p:nvPr/>
        </p:nvSpPr>
        <p:spPr>
          <a:xfrm>
            <a:off x="4304159" y="5767545"/>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Denver</a:t>
            </a:r>
            <a:endParaRPr lang="en-US" altLang="zh-CN" sz="1600" b="1" kern="0" dirty="0">
              <a:solidFill>
                <a:sysClr val="windowText" lastClr="000000"/>
              </a:solidFill>
            </a:endParaRPr>
          </a:p>
        </p:txBody>
      </p:sp>
      <p:cxnSp>
        <p:nvCxnSpPr>
          <p:cNvPr id="182" name="Straight Connector 181"/>
          <p:cNvCxnSpPr/>
          <p:nvPr/>
        </p:nvCxnSpPr>
        <p:spPr>
          <a:xfrm>
            <a:off x="4742456" y="3993732"/>
            <a:ext cx="0" cy="1365179"/>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83" name="Oval 25"/>
          <p:cNvSpPr>
            <a:spLocks noChangeArrowheads="1"/>
          </p:cNvSpPr>
          <p:nvPr/>
        </p:nvSpPr>
        <p:spPr bwMode="gray">
          <a:xfrm flipV="1">
            <a:off x="4677838" y="3931771"/>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184" name="Straight Connector 183"/>
          <p:cNvCxnSpPr/>
          <p:nvPr/>
        </p:nvCxnSpPr>
        <p:spPr>
          <a:xfrm>
            <a:off x="4470580" y="5351020"/>
            <a:ext cx="246201"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85" name="圆角矩形 83"/>
          <p:cNvSpPr/>
          <p:nvPr/>
        </p:nvSpPr>
        <p:spPr>
          <a:xfrm>
            <a:off x="2965477" y="5204892"/>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Santa Fe</a:t>
            </a:r>
            <a:endParaRPr lang="en-US" altLang="zh-CN" sz="1600" b="1" kern="0" dirty="0">
              <a:solidFill>
                <a:sysClr val="windowText" lastClr="000000"/>
              </a:solidFill>
            </a:endParaRPr>
          </a:p>
        </p:txBody>
      </p:sp>
      <p:cxnSp>
        <p:nvCxnSpPr>
          <p:cNvPr id="186" name="Straight Connector 185"/>
          <p:cNvCxnSpPr>
            <a:stCxn id="187" idx="0"/>
          </p:cNvCxnSpPr>
          <p:nvPr/>
        </p:nvCxnSpPr>
        <p:spPr>
          <a:xfrm>
            <a:off x="7308158" y="3500048"/>
            <a:ext cx="0" cy="206038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87" name="Oval 25"/>
          <p:cNvSpPr>
            <a:spLocks noChangeArrowheads="1"/>
          </p:cNvSpPr>
          <p:nvPr/>
        </p:nvSpPr>
        <p:spPr bwMode="gray">
          <a:xfrm flipV="1">
            <a:off x="7245042" y="3373817"/>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188" name="圆角矩形 83"/>
          <p:cNvSpPr/>
          <p:nvPr/>
        </p:nvSpPr>
        <p:spPr>
          <a:xfrm>
            <a:off x="7742845" y="5412009"/>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Louisville</a:t>
            </a:r>
            <a:endParaRPr lang="en-US" altLang="zh-CN" sz="1600" b="1" kern="0" dirty="0">
              <a:solidFill>
                <a:sysClr val="windowText" lastClr="000000"/>
              </a:solidFill>
            </a:endParaRPr>
          </a:p>
        </p:txBody>
      </p:sp>
      <p:cxnSp>
        <p:nvCxnSpPr>
          <p:cNvPr id="189" name="Straight Connector 188"/>
          <p:cNvCxnSpPr>
            <a:endCxn id="188" idx="1"/>
          </p:cNvCxnSpPr>
          <p:nvPr/>
        </p:nvCxnSpPr>
        <p:spPr>
          <a:xfrm>
            <a:off x="7308158" y="5589777"/>
            <a:ext cx="434687"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90" name="Oval 25"/>
          <p:cNvSpPr>
            <a:spLocks noChangeArrowheads="1"/>
          </p:cNvSpPr>
          <p:nvPr/>
        </p:nvSpPr>
        <p:spPr bwMode="gray">
          <a:xfrm flipV="1">
            <a:off x="6804502" y="4793417"/>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191" name="圆角矩形 83"/>
          <p:cNvSpPr/>
          <p:nvPr/>
        </p:nvSpPr>
        <p:spPr>
          <a:xfrm>
            <a:off x="6135384" y="5698517"/>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New Orleans</a:t>
            </a:r>
            <a:endParaRPr lang="en-US" altLang="zh-CN" sz="1600" b="1" kern="0" dirty="0">
              <a:solidFill>
                <a:sysClr val="windowText" lastClr="000000"/>
              </a:solidFill>
            </a:endParaRPr>
          </a:p>
        </p:txBody>
      </p:sp>
      <p:cxnSp>
        <p:nvCxnSpPr>
          <p:cNvPr id="192" name="Straight Connector 191"/>
          <p:cNvCxnSpPr>
            <a:stCxn id="190" idx="0"/>
          </p:cNvCxnSpPr>
          <p:nvPr/>
        </p:nvCxnSpPr>
        <p:spPr>
          <a:xfrm>
            <a:off x="6867618" y="4919648"/>
            <a:ext cx="13974" cy="778869"/>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93" name="Oval 25"/>
          <p:cNvSpPr>
            <a:spLocks noChangeArrowheads="1"/>
          </p:cNvSpPr>
          <p:nvPr/>
        </p:nvSpPr>
        <p:spPr bwMode="gray">
          <a:xfrm flipV="1">
            <a:off x="8435399" y="2646894"/>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194" name="Oval 25"/>
          <p:cNvSpPr>
            <a:spLocks noChangeArrowheads="1"/>
          </p:cNvSpPr>
          <p:nvPr/>
        </p:nvSpPr>
        <p:spPr bwMode="gray">
          <a:xfrm flipV="1">
            <a:off x="8730611" y="2335240"/>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195" name="Straight Connector 194"/>
          <p:cNvCxnSpPr/>
          <p:nvPr/>
        </p:nvCxnSpPr>
        <p:spPr>
          <a:xfrm>
            <a:off x="8216625" y="3342292"/>
            <a:ext cx="0" cy="742681"/>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70" idx="1"/>
          </p:cNvCxnSpPr>
          <p:nvPr/>
        </p:nvCxnSpPr>
        <p:spPr>
          <a:xfrm flipH="1">
            <a:off x="8216625" y="4068577"/>
            <a:ext cx="509071"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97" name="圆角矩形 94"/>
          <p:cNvSpPr/>
          <p:nvPr/>
        </p:nvSpPr>
        <p:spPr>
          <a:xfrm>
            <a:off x="8845462" y="2877404"/>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Newark</a:t>
            </a:r>
            <a:endParaRPr lang="en-US" altLang="zh-CN" sz="1600" b="1" kern="0" dirty="0">
              <a:solidFill>
                <a:sysClr val="windowText" lastClr="000000"/>
              </a:solidFill>
            </a:endParaRPr>
          </a:p>
        </p:txBody>
      </p:sp>
      <p:sp>
        <p:nvSpPr>
          <p:cNvPr id="198" name="Oval 25"/>
          <p:cNvSpPr>
            <a:spLocks noChangeArrowheads="1"/>
          </p:cNvSpPr>
          <p:nvPr/>
        </p:nvSpPr>
        <p:spPr bwMode="gray">
          <a:xfrm flipV="1">
            <a:off x="8480564" y="2544147"/>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cxnSp>
        <p:nvCxnSpPr>
          <p:cNvPr id="199" name="Straight Connector 198"/>
          <p:cNvCxnSpPr/>
          <p:nvPr/>
        </p:nvCxnSpPr>
        <p:spPr>
          <a:xfrm flipH="1">
            <a:off x="8537695" y="2606221"/>
            <a:ext cx="369437" cy="4915"/>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200" name="圆角矩形 94"/>
          <p:cNvSpPr/>
          <p:nvPr/>
        </p:nvSpPr>
        <p:spPr>
          <a:xfrm>
            <a:off x="8865039" y="2469126"/>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New York City</a:t>
            </a:r>
            <a:endParaRPr lang="en-US" altLang="zh-CN" sz="1600" b="1" kern="0" dirty="0">
              <a:solidFill>
                <a:sysClr val="windowText" lastClr="000000"/>
              </a:solidFill>
            </a:endParaRPr>
          </a:p>
        </p:txBody>
      </p:sp>
      <p:sp>
        <p:nvSpPr>
          <p:cNvPr id="201" name="圆角矩形 94"/>
          <p:cNvSpPr/>
          <p:nvPr/>
        </p:nvSpPr>
        <p:spPr>
          <a:xfrm>
            <a:off x="9107965" y="2022645"/>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Providence</a:t>
            </a:r>
            <a:endParaRPr lang="en-US" altLang="zh-CN" sz="1600" b="1" kern="0" dirty="0">
              <a:solidFill>
                <a:sysClr val="windowText" lastClr="000000"/>
              </a:solidFill>
            </a:endParaRPr>
          </a:p>
        </p:txBody>
      </p:sp>
      <p:cxnSp>
        <p:nvCxnSpPr>
          <p:cNvPr id="202" name="肘形连接符 95"/>
          <p:cNvCxnSpPr>
            <a:stCxn id="197" idx="1"/>
            <a:endCxn id="193" idx="0"/>
          </p:cNvCxnSpPr>
          <p:nvPr/>
        </p:nvCxnSpPr>
        <p:spPr>
          <a:xfrm rot="10800000">
            <a:off x="8498516" y="2773126"/>
            <a:ext cx="346947" cy="282047"/>
          </a:xfrm>
          <a:prstGeom prst="bentConnector2">
            <a:avLst/>
          </a:prstGeom>
          <a:noFill/>
          <a:ln w="9525">
            <a:solidFill>
              <a:schemeClr val="accent6"/>
            </a:solidFill>
            <a:prstDash val="sysDash"/>
            <a:miter lim="800000"/>
            <a:headEnd/>
            <a:tailEnd/>
          </a:ln>
        </p:spPr>
      </p:cxnSp>
      <p:cxnSp>
        <p:nvCxnSpPr>
          <p:cNvPr id="203" name="Elbow Connector 202"/>
          <p:cNvCxnSpPr>
            <a:stCxn id="194" idx="6"/>
            <a:endCxn id="201" idx="1"/>
          </p:cNvCxnSpPr>
          <p:nvPr/>
        </p:nvCxnSpPr>
        <p:spPr>
          <a:xfrm flipV="1">
            <a:off x="8856842" y="2200413"/>
            <a:ext cx="251123" cy="197942"/>
          </a:xfrm>
          <a:prstGeom prst="bentConnector3">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204" name="Oval 25"/>
          <p:cNvSpPr>
            <a:spLocks noChangeArrowheads="1"/>
          </p:cNvSpPr>
          <p:nvPr/>
        </p:nvSpPr>
        <p:spPr bwMode="gray">
          <a:xfrm flipV="1">
            <a:off x="8703596" y="2162626"/>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205" name="Oval 25"/>
          <p:cNvSpPr>
            <a:spLocks noChangeArrowheads="1"/>
          </p:cNvSpPr>
          <p:nvPr/>
        </p:nvSpPr>
        <p:spPr bwMode="gray">
          <a:xfrm flipV="1">
            <a:off x="8640480" y="2221735"/>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
        <p:nvSpPr>
          <p:cNvPr id="206" name="圆角矩形 94"/>
          <p:cNvSpPr/>
          <p:nvPr/>
        </p:nvSpPr>
        <p:spPr>
          <a:xfrm>
            <a:off x="6845526" y="1676523"/>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Newton</a:t>
            </a:r>
            <a:endParaRPr lang="en-US" altLang="zh-CN" sz="1600" b="1" kern="0" dirty="0">
              <a:solidFill>
                <a:sysClr val="windowText" lastClr="000000"/>
              </a:solidFill>
            </a:endParaRPr>
          </a:p>
        </p:txBody>
      </p:sp>
      <p:sp>
        <p:nvSpPr>
          <p:cNvPr id="207" name="圆角矩形 94"/>
          <p:cNvSpPr/>
          <p:nvPr/>
        </p:nvSpPr>
        <p:spPr>
          <a:xfrm>
            <a:off x="6930733" y="1206136"/>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Somerville</a:t>
            </a:r>
            <a:endParaRPr lang="en-US" altLang="zh-CN" sz="1600" b="1" kern="0" dirty="0">
              <a:solidFill>
                <a:sysClr val="windowText" lastClr="000000"/>
              </a:solidFill>
            </a:endParaRPr>
          </a:p>
        </p:txBody>
      </p:sp>
      <p:sp>
        <p:nvSpPr>
          <p:cNvPr id="208" name="圆角矩形 94"/>
          <p:cNvSpPr/>
          <p:nvPr/>
        </p:nvSpPr>
        <p:spPr>
          <a:xfrm>
            <a:off x="8576396" y="1111112"/>
            <a:ext cx="1512506" cy="355536"/>
          </a:xfrm>
          <a:prstGeom prst="roundRect">
            <a:avLst>
              <a:gd name="adj" fmla="val 50000"/>
            </a:avLst>
          </a:prstGeom>
          <a:solidFill>
            <a:schemeClr val="bg1"/>
          </a:solidFill>
          <a:ln w="9525">
            <a:solidFill>
              <a:schemeClr val="accent1"/>
            </a:solidFill>
            <a:prstDash val="sysDash"/>
            <a:miter lim="800000"/>
            <a:headEnd/>
            <a:tailEnd/>
          </a:ln>
        </p:spPr>
        <p:txBody>
          <a:bodyPr wrap="none" anchor="ctr"/>
          <a:lstStyle/>
          <a:p>
            <a:pPr algn="ctr" defTabSz="914053">
              <a:defRPr/>
            </a:pPr>
            <a:r>
              <a:rPr lang="en-US" altLang="zh-CN" sz="1600" b="1" kern="0" dirty="0" smtClean="0">
                <a:solidFill>
                  <a:sysClr val="windowText" lastClr="000000"/>
                </a:solidFill>
              </a:rPr>
              <a:t>Salem</a:t>
            </a:r>
            <a:endParaRPr lang="en-US" altLang="zh-CN" sz="1600" b="1" kern="0" dirty="0">
              <a:solidFill>
                <a:sysClr val="windowText" lastClr="000000"/>
              </a:solidFill>
            </a:endParaRPr>
          </a:p>
        </p:txBody>
      </p:sp>
      <p:cxnSp>
        <p:nvCxnSpPr>
          <p:cNvPr id="209" name="Elbow Connector 208"/>
          <p:cNvCxnSpPr>
            <a:stCxn id="204" idx="4"/>
            <a:endCxn id="208" idx="2"/>
          </p:cNvCxnSpPr>
          <p:nvPr/>
        </p:nvCxnSpPr>
        <p:spPr>
          <a:xfrm rot="5400000" flipH="1" flipV="1">
            <a:off x="8701691" y="1531669"/>
            <a:ext cx="695978" cy="565937"/>
          </a:xfrm>
          <a:prstGeom prst="bentConnector3">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205" idx="2"/>
          </p:cNvCxnSpPr>
          <p:nvPr/>
        </p:nvCxnSpPr>
        <p:spPr>
          <a:xfrm flipH="1">
            <a:off x="7619032" y="2284850"/>
            <a:ext cx="1021448"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endCxn id="206" idx="2"/>
          </p:cNvCxnSpPr>
          <p:nvPr/>
        </p:nvCxnSpPr>
        <p:spPr>
          <a:xfrm flipH="1" flipV="1">
            <a:off x="7601779" y="2032059"/>
            <a:ext cx="1725" cy="264893"/>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12" name="Elbow Connector 211"/>
          <p:cNvCxnSpPr>
            <a:stCxn id="207" idx="3"/>
            <a:endCxn id="213" idx="2"/>
          </p:cNvCxnSpPr>
          <p:nvPr/>
        </p:nvCxnSpPr>
        <p:spPr>
          <a:xfrm>
            <a:off x="8443239" y="1383904"/>
            <a:ext cx="244770" cy="894057"/>
          </a:xfrm>
          <a:prstGeom prst="bentConnector3">
            <a:avLst>
              <a:gd name="adj1" fmla="val 50000"/>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213" name="Oval 25"/>
          <p:cNvSpPr>
            <a:spLocks noChangeArrowheads="1"/>
          </p:cNvSpPr>
          <p:nvPr/>
        </p:nvSpPr>
        <p:spPr bwMode="gray">
          <a:xfrm flipV="1">
            <a:off x="8688009" y="2214846"/>
            <a:ext cx="126231" cy="126231"/>
          </a:xfrm>
          <a:prstGeom prst="ellipse">
            <a:avLst/>
          </a:prstGeom>
          <a:solidFill>
            <a:schemeClr val="accent6"/>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latin typeface="Calibri" pitchFamily="34" charset="0"/>
            </a:endParaRPr>
          </a:p>
        </p:txBody>
      </p:sp>
    </p:spTree>
    <p:extLst>
      <p:ext uri="{BB962C8B-B14F-4D97-AF65-F5344CB8AC3E}">
        <p14:creationId xmlns:p14="http://schemas.microsoft.com/office/powerpoint/2010/main" val="1598327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a:xfrm>
            <a:off x="1981200" y="-92075"/>
            <a:ext cx="8229600" cy="1143000"/>
          </a:xfrm>
        </p:spPr>
        <p:txBody>
          <a:bodyPr/>
          <a:lstStyle/>
          <a:p>
            <a:r>
              <a:rPr lang="en-US" dirty="0"/>
              <a:t>Executive Order No. 139</a:t>
            </a:r>
          </a:p>
        </p:txBody>
      </p:sp>
      <p:sp>
        <p:nvSpPr>
          <p:cNvPr id="5123" name="Content Placeholder 9"/>
          <p:cNvSpPr>
            <a:spLocks noGrp="1"/>
          </p:cNvSpPr>
          <p:nvPr>
            <p:ph idx="1"/>
          </p:nvPr>
        </p:nvSpPr>
        <p:spPr>
          <a:xfrm>
            <a:off x="1981200" y="1204914"/>
            <a:ext cx="8229600" cy="5140325"/>
          </a:xfrm>
        </p:spPr>
        <p:txBody>
          <a:bodyPr/>
          <a:lstStyle/>
          <a:p>
            <a:pPr marL="0" indent="0">
              <a:buNone/>
            </a:pPr>
            <a:r>
              <a:rPr lang="en-US" dirty="0"/>
              <a:t>Establishes the Denver Children’s Cabinet as the policy making group to coordinate city-based programs and services in order to create opportunities for Denver’s children and youth to succeed.</a:t>
            </a:r>
          </a:p>
          <a:p>
            <a:pPr lvl="1">
              <a:buFont typeface="Arial" panose="020B0604020202020204" pitchFamily="34" charset="0"/>
              <a:buChar char="•"/>
            </a:pPr>
            <a:r>
              <a:rPr lang="en-US" dirty="0"/>
              <a:t>Improve communication between agencies</a:t>
            </a:r>
          </a:p>
          <a:p>
            <a:pPr lvl="1">
              <a:buFont typeface="Arial" panose="020B0604020202020204" pitchFamily="34" charset="0"/>
              <a:buChar char="•"/>
            </a:pPr>
            <a:r>
              <a:rPr lang="en-US" dirty="0"/>
              <a:t>Coordinate and align programs and services</a:t>
            </a:r>
          </a:p>
          <a:p>
            <a:pPr lvl="1">
              <a:buFont typeface="Arial" panose="020B0604020202020204" pitchFamily="34" charset="0"/>
              <a:buChar char="•"/>
            </a:pPr>
            <a:r>
              <a:rPr lang="en-US" dirty="0"/>
              <a:t>Develop strategies to address gaps and remove barriers that hinder opportunities for Denver children and youth</a:t>
            </a:r>
          </a:p>
        </p:txBody>
      </p:sp>
    </p:spTree>
    <p:extLst>
      <p:ext uri="{BB962C8B-B14F-4D97-AF65-F5344CB8AC3E}">
        <p14:creationId xmlns:p14="http://schemas.microsoft.com/office/powerpoint/2010/main" val="252073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965" y="1132476"/>
            <a:ext cx="6992471" cy="5250394"/>
          </a:xfrm>
        </p:spPr>
        <p:txBody>
          <a:bodyPr/>
          <a:lstStyle/>
          <a:p>
            <a:pPr marL="0" indent="0">
              <a:buNone/>
            </a:pPr>
            <a:r>
              <a:rPr lang="en-US" sz="1400" dirty="0"/>
              <a:t>CHAIR: Executive Director of Children’s Affairs </a:t>
            </a:r>
          </a:p>
          <a:p>
            <a:r>
              <a:rPr lang="en-US" sz="1400" dirty="0"/>
              <a:t>Manager of the Department of Human Services</a:t>
            </a:r>
          </a:p>
          <a:p>
            <a:r>
              <a:rPr lang="en-US" sz="1400" dirty="0"/>
              <a:t>Manager of Parks and Recreation</a:t>
            </a:r>
          </a:p>
          <a:p>
            <a:r>
              <a:rPr lang="en-US" sz="1400" dirty="0"/>
              <a:t>Manager of Safety</a:t>
            </a:r>
          </a:p>
          <a:p>
            <a:r>
              <a:rPr lang="en-US" sz="1400" dirty="0"/>
              <a:t>Chief of Police</a:t>
            </a:r>
          </a:p>
          <a:p>
            <a:r>
              <a:rPr lang="en-US" sz="1400" dirty="0"/>
              <a:t>Director of Corrections and Undersheriff</a:t>
            </a:r>
          </a:p>
          <a:p>
            <a:r>
              <a:rPr lang="en-US" sz="1400" dirty="0"/>
              <a:t>Manager of Finance</a:t>
            </a:r>
          </a:p>
          <a:p>
            <a:r>
              <a:rPr lang="en-US" sz="1400" dirty="0"/>
              <a:t>Manager of Environmental Health</a:t>
            </a:r>
          </a:p>
          <a:p>
            <a:r>
              <a:rPr lang="en-US" sz="1400" dirty="0"/>
              <a:t>Director of the Office of Economic Development</a:t>
            </a:r>
          </a:p>
          <a:p>
            <a:r>
              <a:rPr lang="en-US" sz="1400" dirty="0"/>
              <a:t>Director of Peak Performance</a:t>
            </a:r>
          </a:p>
          <a:p>
            <a:r>
              <a:rPr lang="en-US" sz="1400" dirty="0"/>
              <a:t>Director of the Office of Strategic Partnerships</a:t>
            </a:r>
          </a:p>
          <a:p>
            <a:r>
              <a:rPr lang="en-US" sz="1400" dirty="0"/>
              <a:t>Manager of Community Planning and Development</a:t>
            </a:r>
          </a:p>
          <a:p>
            <a:r>
              <a:rPr lang="en-US" sz="1400" dirty="0"/>
              <a:t>Director of Development Services</a:t>
            </a:r>
          </a:p>
          <a:p>
            <a:r>
              <a:rPr lang="en-US" sz="1400" dirty="0"/>
              <a:t>Director of Denver’s Road home</a:t>
            </a:r>
          </a:p>
          <a:p>
            <a:r>
              <a:rPr lang="en-US" sz="1400" dirty="0"/>
              <a:t>Director of Career Service Authority</a:t>
            </a:r>
          </a:p>
          <a:p>
            <a:r>
              <a:rPr lang="en-US" sz="1400" dirty="0"/>
              <a:t>City Council Member</a:t>
            </a:r>
          </a:p>
          <a:p>
            <a:r>
              <a:rPr lang="en-US" sz="1400" dirty="0"/>
              <a:t>City Librarian</a:t>
            </a:r>
          </a:p>
          <a:p>
            <a:r>
              <a:rPr lang="en-US" sz="1400" dirty="0"/>
              <a:t>Director of Denver Housing Authority</a:t>
            </a:r>
          </a:p>
          <a:p>
            <a:r>
              <a:rPr lang="en-US" sz="1400" dirty="0"/>
              <a:t>Director of Community Health Services, Denver Health and Hospital Authority</a:t>
            </a:r>
          </a:p>
          <a:p>
            <a:r>
              <a:rPr lang="en-US" sz="1400" dirty="0"/>
              <a:t>Management representative of Denver Public Schools</a:t>
            </a:r>
          </a:p>
          <a:p>
            <a:r>
              <a:rPr lang="en-US" sz="1400" dirty="0"/>
              <a:t>Management representative of the Denver Preschool Program</a:t>
            </a:r>
          </a:p>
          <a:p>
            <a:r>
              <a:rPr lang="en-US" sz="1400" dirty="0"/>
              <a:t>A board member of the Scientific and Cultural Facilities District</a:t>
            </a:r>
          </a:p>
          <a:p>
            <a:pPr marL="0" indent="0">
              <a:buNone/>
            </a:pPr>
            <a:endParaRPr lang="en-US" sz="1400" dirty="0"/>
          </a:p>
        </p:txBody>
      </p:sp>
      <p:sp>
        <p:nvSpPr>
          <p:cNvPr id="4" name="Title 1"/>
          <p:cNvSpPr txBox="1">
            <a:spLocks/>
          </p:cNvSpPr>
          <p:nvPr/>
        </p:nvSpPr>
        <p:spPr bwMode="auto">
          <a:xfrm>
            <a:off x="2438400" y="-1422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defTabSz="457200" rtl="0" fontAlgn="base">
              <a:spcBef>
                <a:spcPct val="0"/>
              </a:spcBef>
              <a:spcAft>
                <a:spcPct val="0"/>
              </a:spcAft>
              <a:defRPr sz="3200" kern="1200">
                <a:solidFill>
                  <a:schemeClr val="bg1"/>
                </a:solidFill>
                <a:latin typeface="+mj-lt"/>
                <a:ea typeface="+mj-ea"/>
                <a:cs typeface="+mj-cs"/>
              </a:defRPr>
            </a:lvl1pPr>
            <a:lvl2pPr algn="ctr" defTabSz="457200" rtl="0" fontAlgn="base">
              <a:spcBef>
                <a:spcPct val="0"/>
              </a:spcBef>
              <a:spcAft>
                <a:spcPct val="0"/>
              </a:spcAft>
              <a:defRPr sz="4400">
                <a:solidFill>
                  <a:schemeClr val="tx1"/>
                </a:solidFill>
                <a:latin typeface="Franklin Gothic Heavy" pitchFamily="34" charset="0"/>
              </a:defRPr>
            </a:lvl2pPr>
            <a:lvl3pPr algn="ctr" defTabSz="457200" rtl="0" fontAlgn="base">
              <a:spcBef>
                <a:spcPct val="0"/>
              </a:spcBef>
              <a:spcAft>
                <a:spcPct val="0"/>
              </a:spcAft>
              <a:defRPr sz="4400">
                <a:solidFill>
                  <a:schemeClr val="tx1"/>
                </a:solidFill>
                <a:latin typeface="Franklin Gothic Heavy" pitchFamily="34" charset="0"/>
              </a:defRPr>
            </a:lvl3pPr>
            <a:lvl4pPr algn="ctr" defTabSz="457200" rtl="0" fontAlgn="base">
              <a:spcBef>
                <a:spcPct val="0"/>
              </a:spcBef>
              <a:spcAft>
                <a:spcPct val="0"/>
              </a:spcAft>
              <a:defRPr sz="4400">
                <a:solidFill>
                  <a:schemeClr val="tx1"/>
                </a:solidFill>
                <a:latin typeface="Franklin Gothic Heavy" pitchFamily="34" charset="0"/>
              </a:defRPr>
            </a:lvl4pPr>
            <a:lvl5pPr algn="ctr" defTabSz="457200" rtl="0" fontAlgn="base">
              <a:spcBef>
                <a:spcPct val="0"/>
              </a:spcBef>
              <a:spcAft>
                <a:spcPct val="0"/>
              </a:spcAft>
              <a:defRPr sz="4400">
                <a:solidFill>
                  <a:schemeClr val="tx1"/>
                </a:solidFill>
                <a:latin typeface="Franklin Gothic Heavy" pitchFamily="34" charset="0"/>
              </a:defRPr>
            </a:lvl5pPr>
            <a:lvl6pPr marL="457200" algn="ctr" defTabSz="457200" rtl="0" fontAlgn="base">
              <a:spcBef>
                <a:spcPct val="0"/>
              </a:spcBef>
              <a:spcAft>
                <a:spcPct val="0"/>
              </a:spcAft>
              <a:defRPr sz="4400">
                <a:solidFill>
                  <a:schemeClr val="tx1"/>
                </a:solidFill>
                <a:latin typeface="Franklin Gothic Heavy" pitchFamily="34" charset="0"/>
              </a:defRPr>
            </a:lvl6pPr>
            <a:lvl7pPr marL="914400" algn="ctr" defTabSz="457200" rtl="0" fontAlgn="base">
              <a:spcBef>
                <a:spcPct val="0"/>
              </a:spcBef>
              <a:spcAft>
                <a:spcPct val="0"/>
              </a:spcAft>
              <a:defRPr sz="4400">
                <a:solidFill>
                  <a:schemeClr val="tx1"/>
                </a:solidFill>
                <a:latin typeface="Franklin Gothic Heavy" pitchFamily="34" charset="0"/>
              </a:defRPr>
            </a:lvl7pPr>
            <a:lvl8pPr marL="1371600" algn="ctr" defTabSz="457200" rtl="0" fontAlgn="base">
              <a:spcBef>
                <a:spcPct val="0"/>
              </a:spcBef>
              <a:spcAft>
                <a:spcPct val="0"/>
              </a:spcAft>
              <a:defRPr sz="4400">
                <a:solidFill>
                  <a:schemeClr val="tx1"/>
                </a:solidFill>
                <a:latin typeface="Franklin Gothic Heavy" pitchFamily="34" charset="0"/>
              </a:defRPr>
            </a:lvl8pPr>
            <a:lvl9pPr marL="1828800" algn="ctr" defTabSz="457200" rtl="0" fontAlgn="base">
              <a:spcBef>
                <a:spcPct val="0"/>
              </a:spcBef>
              <a:spcAft>
                <a:spcPct val="0"/>
              </a:spcAft>
              <a:defRPr sz="4400">
                <a:solidFill>
                  <a:schemeClr val="tx1"/>
                </a:solidFill>
                <a:latin typeface="Franklin Gothic Heavy"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a:ea typeface="+mj-ea"/>
                <a:cs typeface="+mj-cs"/>
              </a:rPr>
              <a:t>Structure of Coordinating Body</a:t>
            </a:r>
          </a:p>
        </p:txBody>
      </p:sp>
    </p:spTree>
    <p:extLst>
      <p:ext uri="{BB962C8B-B14F-4D97-AF65-F5344CB8AC3E}">
        <p14:creationId xmlns:p14="http://schemas.microsoft.com/office/powerpoint/2010/main" val="110252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318" y="2462870"/>
            <a:ext cx="2909047" cy="3758636"/>
          </a:xfrm>
        </p:spPr>
        <p:txBody>
          <a:bodyPr/>
          <a:lstStyle/>
          <a:p>
            <a:r>
              <a:rPr lang="en-US" b="1" dirty="0" smtClean="0"/>
              <a:t>Denver Mayor Hancock’s Goals For Children</a:t>
            </a:r>
            <a:endParaRPr lang="en-US" b="1"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56309" r="1332" b="5762"/>
          <a:stretch/>
        </p:blipFill>
        <p:spPr>
          <a:xfrm>
            <a:off x="4101353" y="1027933"/>
            <a:ext cx="7395882" cy="4548885"/>
          </a:xfrm>
          <a:prstGeom prst="rect">
            <a:avLst/>
          </a:prstGeom>
        </p:spPr>
      </p:pic>
    </p:spTree>
    <p:extLst>
      <p:ext uri="{BB962C8B-B14F-4D97-AF65-F5344CB8AC3E}">
        <p14:creationId xmlns:p14="http://schemas.microsoft.com/office/powerpoint/2010/main" val="350227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97861" y="0"/>
            <a:ext cx="8875059" cy="6656294"/>
          </a:xfrm>
          <a:prstGeom prst="rect">
            <a:avLst/>
          </a:prstGeom>
        </p:spPr>
      </p:pic>
    </p:spTree>
    <p:extLst>
      <p:ext uri="{BB962C8B-B14F-4D97-AF65-F5344CB8AC3E}">
        <p14:creationId xmlns:p14="http://schemas.microsoft.com/office/powerpoint/2010/main" val="229859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numCol="1"/>
          <a:lstStyle/>
          <a:p>
            <a:r>
              <a:rPr lang="en-US" dirty="0" smtClean="0"/>
              <a:t>Introductions</a:t>
            </a:r>
            <a:endParaRPr lang="en-US" dirty="0"/>
          </a:p>
        </p:txBody>
      </p:sp>
      <p:sp>
        <p:nvSpPr>
          <p:cNvPr id="6" name="Subtitle 5"/>
          <p:cNvSpPr>
            <a:spLocks noGrp="1"/>
          </p:cNvSpPr>
          <p:nvPr>
            <p:ph type="subTitle" idx="1"/>
          </p:nvPr>
        </p:nvSpPr>
        <p:spPr/>
        <p:txBody>
          <a:bodyPr numCol="1"/>
          <a:lstStyle/>
          <a:p>
            <a:endParaRPr lang="en-US"/>
          </a:p>
        </p:txBody>
      </p:sp>
    </p:spTree>
    <p:extLst>
      <p:ext uri="{BB962C8B-B14F-4D97-AF65-F5344CB8AC3E}">
        <p14:creationId xmlns:p14="http://schemas.microsoft.com/office/powerpoint/2010/main" val="1341469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6541" y="-92446"/>
            <a:ext cx="6284259" cy="1143000"/>
          </a:xfrm>
        </p:spPr>
        <p:txBody>
          <a:bodyPr/>
          <a:lstStyle/>
          <a:p>
            <a:r>
              <a:rPr lang="en-US" dirty="0" smtClean="0"/>
              <a:t>Fiscal </a:t>
            </a:r>
            <a:r>
              <a:rPr lang="en-US" dirty="0"/>
              <a:t>Resource Map</a:t>
            </a:r>
          </a:p>
        </p:txBody>
      </p:sp>
      <p:sp>
        <p:nvSpPr>
          <p:cNvPr id="4" name="Content Placeholder 2"/>
          <p:cNvSpPr txBox="1">
            <a:spLocks/>
          </p:cNvSpPr>
          <p:nvPr/>
        </p:nvSpPr>
        <p:spPr bwMode="auto">
          <a:xfrm>
            <a:off x="1685365" y="2943040"/>
            <a:ext cx="6620433" cy="37356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marL="342900" indent="-342900" algn="l" defTabSz="457200" rtl="0" fontAlgn="base">
              <a:spcBef>
                <a:spcPct val="20000"/>
              </a:spcBef>
              <a:spcAft>
                <a:spcPct val="0"/>
              </a:spcAft>
              <a:buFont typeface="Arial" charset="0"/>
              <a:buChar char="•"/>
              <a:defRPr sz="3200" kern="1200">
                <a:solidFill>
                  <a:srgbClr val="58595B"/>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rgbClr val="58595B"/>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rgbClr val="58595B"/>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rgbClr val="58595B"/>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en-US" sz="3200" b="0" i="0" u="none" strike="noStrike" kern="1200" cap="none" spc="0" normalizeH="0" baseline="0" noProof="0" dirty="0">
              <a:ln>
                <a:noFill/>
              </a:ln>
              <a:solidFill>
                <a:srgbClr val="58595B"/>
              </a:solidFill>
              <a:effectLst/>
              <a:uLnTx/>
              <a:uFillTx/>
              <a:latin typeface="Franklin Gothic Book"/>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dirty="0">
                <a:ln>
                  <a:noFill/>
                </a:ln>
                <a:solidFill>
                  <a:srgbClr val="58595B"/>
                </a:solidFill>
                <a:effectLst/>
                <a:uLnTx/>
                <a:uFillTx/>
                <a:latin typeface="Franklin Gothic Book"/>
                <a:ea typeface="+mn-ea"/>
                <a:cs typeface="+mn-cs"/>
              </a:rPr>
              <a:t>A fiscal resource map fulfills several objectives identified in the Executive Order:</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58595B"/>
                </a:solidFill>
                <a:effectLst/>
                <a:uLnTx/>
                <a:uFillTx/>
                <a:latin typeface="Franklin Gothic Book"/>
                <a:ea typeface="+mn-ea"/>
                <a:cs typeface="+mn-cs"/>
              </a:rPr>
              <a:t>Create and maintain an updated inventory of programs and services offered for children and youth, and quantify the City’s investment in these programs</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58595B"/>
                </a:solidFill>
                <a:effectLst/>
                <a:uLnTx/>
                <a:uFillTx/>
                <a:latin typeface="Franklin Gothic Book"/>
                <a:ea typeface="+mn-ea"/>
                <a:cs typeface="+mn-cs"/>
              </a:rPr>
              <a:t>Identify areas where coordination will lead to better services and move opportunities and implement improvements</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58595B"/>
                </a:solidFill>
                <a:effectLst/>
                <a:uLnTx/>
                <a:uFillTx/>
                <a:latin typeface="Franklin Gothic Book"/>
                <a:ea typeface="+mn-ea"/>
                <a:cs typeface="+mn-cs"/>
              </a:rPr>
              <a:t>Identify improvement opportunities within City services and implement plans to address them</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323951" y="3753075"/>
            <a:ext cx="2110740" cy="2294890"/>
          </a:xfrm>
          <a:prstGeom prst="rect">
            <a:avLst/>
          </a:prstGeom>
          <a:ln>
            <a:noFill/>
          </a:ln>
          <a:effectLst>
            <a:softEdge rad="112500"/>
          </a:effectLst>
        </p:spPr>
      </p:pic>
      <p:sp>
        <p:nvSpPr>
          <p:cNvPr id="6" name="Rectangle 5"/>
          <p:cNvSpPr/>
          <p:nvPr/>
        </p:nvSpPr>
        <p:spPr>
          <a:xfrm>
            <a:off x="1524000" y="1183342"/>
            <a:ext cx="8928847" cy="193899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8595B"/>
                </a:solidFill>
                <a:effectLst/>
                <a:uLnTx/>
                <a:uFillTx/>
                <a:latin typeface="Franklin Gothic Book"/>
                <a:ea typeface="+mn-ea"/>
                <a:cs typeface="+mn-cs"/>
              </a:rPr>
              <a:t>This fiscal resource map is a data-driven analysis intended to empower the Children’s Cabinet members with essential information they need to make informed decisions regarding investments and understand critical gaps and opportunities in programs and services for children in Denver.</a:t>
            </a:r>
          </a:p>
        </p:txBody>
      </p:sp>
    </p:spTree>
    <p:extLst>
      <p:ext uri="{BB962C8B-B14F-4D97-AF65-F5344CB8AC3E}">
        <p14:creationId xmlns:p14="http://schemas.microsoft.com/office/powerpoint/2010/main" val="310892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545" y="56453"/>
            <a:ext cx="10511481" cy="6801547"/>
          </a:xfrm>
          <a:prstGeom prst="rect">
            <a:avLst/>
          </a:prstGeom>
        </p:spPr>
      </p:pic>
    </p:spTree>
    <p:extLst>
      <p:ext uri="{BB962C8B-B14F-4D97-AF65-F5344CB8AC3E}">
        <p14:creationId xmlns:p14="http://schemas.microsoft.com/office/powerpoint/2010/main" val="825348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579" y="500062"/>
            <a:ext cx="8957442" cy="1325563"/>
          </a:xfrm>
        </p:spPr>
        <p:txBody>
          <a:bodyPr>
            <a:normAutofit/>
          </a:bodyPr>
          <a:lstStyle/>
          <a:p>
            <a:r>
              <a:rPr lang="en-US" sz="2800" dirty="0" smtClean="0"/>
              <a:t>Why </a:t>
            </a:r>
            <a:r>
              <a:rPr lang="en-US" sz="2800" dirty="0"/>
              <a:t>the </a:t>
            </a:r>
            <a:r>
              <a:rPr lang="en-US" sz="2800" dirty="0" smtClean="0"/>
              <a:t>Successful Children and Youth Policy Team (SCYPT) in Fairfax County, VA was formed: </a:t>
            </a:r>
            <a:endParaRPr lang="en-US" sz="2800" dirty="0"/>
          </a:p>
        </p:txBody>
      </p:sp>
      <p:sp>
        <p:nvSpPr>
          <p:cNvPr id="3" name="Content Placeholder 2"/>
          <p:cNvSpPr>
            <a:spLocks noGrp="1"/>
          </p:cNvSpPr>
          <p:nvPr>
            <p:ph idx="1"/>
          </p:nvPr>
        </p:nvSpPr>
        <p:spPr>
          <a:xfrm>
            <a:off x="2309648" y="2014738"/>
            <a:ext cx="9372599" cy="3938261"/>
          </a:xfrm>
        </p:spPr>
        <p:txBody>
          <a:bodyPr/>
          <a:lstStyle/>
          <a:p>
            <a:pPr marL="0" indent="0">
              <a:buNone/>
            </a:pPr>
            <a:r>
              <a:rPr lang="en-US" sz="3200" dirty="0"/>
              <a:t>There was a need for…</a:t>
            </a:r>
            <a:endParaRPr lang="en-US" sz="3200" b="0" dirty="0"/>
          </a:p>
          <a:p>
            <a:pPr lvl="1"/>
            <a:r>
              <a:rPr lang="en-US" sz="2800" b="0" dirty="0"/>
              <a:t>…coordinated approaches to issues.</a:t>
            </a:r>
          </a:p>
          <a:p>
            <a:pPr lvl="1"/>
            <a:r>
              <a:rPr lang="en-US" sz="2800" b="0" dirty="0"/>
              <a:t>…policy-focused development of initiatives.</a:t>
            </a:r>
          </a:p>
          <a:p>
            <a:pPr lvl="1"/>
            <a:r>
              <a:rPr lang="en-US" sz="2800" b="0" dirty="0"/>
              <a:t>…in-depth vetting of budget and policy proposals.</a:t>
            </a:r>
          </a:p>
          <a:p>
            <a:pPr lvl="1"/>
            <a:r>
              <a:rPr lang="en-US" sz="2800" b="0" dirty="0"/>
              <a:t>…multi-sector and multi-system engagement in planning and implementation.</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4462" cy="1611387"/>
          </a:xfrm>
          <a:prstGeom prst="rect">
            <a:avLst/>
          </a:prstGeom>
        </p:spPr>
      </p:pic>
    </p:spTree>
    <p:extLst>
      <p:ext uri="{BB962C8B-B14F-4D97-AF65-F5344CB8AC3E}">
        <p14:creationId xmlns:p14="http://schemas.microsoft.com/office/powerpoint/2010/main" val="130260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endParaRPr lang="en-US" dirty="0"/>
          </a:p>
        </p:txBody>
      </p:sp>
      <p:sp>
        <p:nvSpPr>
          <p:cNvPr id="16" name="Title 15"/>
          <p:cNvSpPr>
            <a:spLocks noGrp="1"/>
          </p:cNvSpPr>
          <p:nvPr>
            <p:ph type="title"/>
          </p:nvPr>
        </p:nvSpPr>
        <p:spPr>
          <a:xfrm>
            <a:off x="1904893" y="284674"/>
            <a:ext cx="9450495" cy="1325563"/>
          </a:xfrm>
        </p:spPr>
        <p:txBody>
          <a:bodyPr/>
          <a:lstStyle/>
          <a:p>
            <a:r>
              <a:rPr lang="en-US" dirty="0" smtClean="0"/>
              <a:t>SCYPT Members</a:t>
            </a:r>
            <a:endParaRPr lang="en-US" dirty="0"/>
          </a:p>
        </p:txBody>
      </p:sp>
      <p:sp>
        <p:nvSpPr>
          <p:cNvPr id="25" name="Rectangle 24"/>
          <p:cNvSpPr/>
          <p:nvPr/>
        </p:nvSpPr>
        <p:spPr>
          <a:xfrm>
            <a:off x="3994128" y="1685805"/>
            <a:ext cx="2709063" cy="4790743"/>
          </a:xfrm>
          <a:prstGeom prst="rect">
            <a:avLst/>
          </a:prstGeom>
          <a:solidFill>
            <a:srgbClr val="F047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957731" y="1685805"/>
            <a:ext cx="3247319" cy="4790743"/>
          </a:xfrm>
          <a:prstGeom prst="rect">
            <a:avLst/>
          </a:prstGeom>
          <a:solidFill>
            <a:srgbClr val="C4D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900657" y="1685805"/>
            <a:ext cx="2838931" cy="4790744"/>
          </a:xfrm>
          <a:prstGeom prst="rect">
            <a:avLst/>
          </a:prstGeom>
          <a:solidFill>
            <a:srgbClr val="F4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ontent Placeholder 3"/>
          <p:cNvSpPr txBox="1">
            <a:spLocks/>
          </p:cNvSpPr>
          <p:nvPr/>
        </p:nvSpPr>
        <p:spPr>
          <a:xfrm>
            <a:off x="3994127" y="1836940"/>
            <a:ext cx="2709063" cy="4639607"/>
          </a:xfrm>
          <a:prstGeom prst="rect">
            <a:avLst/>
          </a:prstGeom>
          <a:ln>
            <a:noFill/>
          </a:ln>
        </p:spPr>
        <p:txBody>
          <a:bodyPr vert="horz" lIns="91440" tIns="45720" rIns="91440" bIns="45720" rtlCol="0">
            <a:normAutofit/>
          </a:bodyPr>
          <a:lstStyle>
            <a:lvl1pPr marL="457200" indent="-4572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914400" indent="-457200" algn="l" defTabSz="457200" rtl="0" eaLnBrk="1" latinLnBrk="0" hangingPunct="1">
              <a:spcBef>
                <a:spcPct val="20000"/>
              </a:spcBef>
              <a:buFont typeface="Arial"/>
              <a:buChar char="•"/>
              <a:defRPr sz="2400" kern="1200">
                <a:solidFill>
                  <a:srgbClr val="000000"/>
                </a:solidFill>
                <a:latin typeface="Arial"/>
                <a:ea typeface="+mn-ea"/>
                <a:cs typeface="Arial"/>
              </a:defRPr>
            </a:lvl2pPr>
            <a:lvl3pPr marL="1257300" indent="-342900" algn="l" defTabSz="457200" rtl="0" eaLnBrk="1" latinLnBrk="0" hangingPunct="1">
              <a:spcBef>
                <a:spcPct val="20000"/>
              </a:spcBef>
              <a:buFont typeface="Arial"/>
              <a:buChar char="•"/>
              <a:defRPr sz="2000" kern="1200">
                <a:solidFill>
                  <a:srgbClr val="000000"/>
                </a:solidFill>
                <a:latin typeface="Arial"/>
                <a:ea typeface="+mn-ea"/>
                <a:cs typeface="Arial"/>
              </a:defRPr>
            </a:lvl3pPr>
            <a:lvl4pPr marL="1714500" indent="-342900" algn="l" defTabSz="457200" rtl="0" eaLnBrk="1" latinLnBrk="0" hangingPunct="1">
              <a:spcBef>
                <a:spcPct val="20000"/>
              </a:spcBef>
              <a:buFont typeface="Arial"/>
              <a:buChar char="•"/>
              <a:defRPr sz="1800" kern="1200">
                <a:solidFill>
                  <a:srgbClr val="000000"/>
                </a:solidFill>
                <a:latin typeface="Arial"/>
                <a:ea typeface="+mn-ea"/>
                <a:cs typeface="Arial"/>
              </a:defRPr>
            </a:lvl4pPr>
            <a:lvl5pPr marL="2171700" indent="-342900" algn="l" defTabSz="457200" rtl="0" eaLnBrk="1" latinLnBrk="0" hangingPunct="1">
              <a:spcBef>
                <a:spcPct val="20000"/>
              </a:spcBef>
              <a:buFont typeface="Arial"/>
              <a:buChar char="•"/>
              <a:defRPr sz="18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1800" dirty="0" smtClean="0"/>
              <a:t>School Members</a:t>
            </a:r>
          </a:p>
          <a:p>
            <a:pPr marL="0" indent="0">
              <a:spcBef>
                <a:spcPts val="0"/>
              </a:spcBef>
              <a:buFont typeface="Arial"/>
              <a:buNone/>
            </a:pPr>
            <a:endParaRPr lang="en-US" sz="1000" dirty="0" smtClean="0"/>
          </a:p>
          <a:p>
            <a:pPr marL="0" indent="0">
              <a:spcBef>
                <a:spcPts val="0"/>
              </a:spcBef>
              <a:spcAft>
                <a:spcPts val="397"/>
              </a:spcAft>
              <a:buFont typeface="Arial"/>
              <a:buNone/>
            </a:pPr>
            <a:r>
              <a:rPr lang="en-US" sz="1200" dirty="0" smtClean="0"/>
              <a:t>Megan McLaughlin, School Board</a:t>
            </a:r>
          </a:p>
          <a:p>
            <a:pPr marL="0" indent="0">
              <a:spcBef>
                <a:spcPts val="0"/>
              </a:spcBef>
              <a:spcAft>
                <a:spcPts val="397"/>
              </a:spcAft>
              <a:buFont typeface="Arial"/>
              <a:buNone/>
            </a:pPr>
            <a:r>
              <a:rPr lang="nl-NL" sz="1200" dirty="0" smtClean="0"/>
              <a:t>Tamara Derenak Kaufax, School Board </a:t>
            </a:r>
          </a:p>
          <a:p>
            <a:pPr marL="0" indent="0">
              <a:spcBef>
                <a:spcPts val="0"/>
              </a:spcBef>
              <a:spcAft>
                <a:spcPts val="397"/>
              </a:spcAft>
              <a:buFont typeface="Arial"/>
              <a:buNone/>
            </a:pPr>
            <a:r>
              <a:rPr lang="en-US" sz="1200" dirty="0" smtClean="0"/>
              <a:t>Steven </a:t>
            </a:r>
            <a:r>
              <a:rPr lang="en-US" sz="1200" dirty="0" err="1" smtClean="0"/>
              <a:t>Lockard</a:t>
            </a:r>
            <a:r>
              <a:rPr lang="en-US" sz="1200" dirty="0" smtClean="0"/>
              <a:t>, Deputy Superintendent</a:t>
            </a:r>
          </a:p>
          <a:p>
            <a:pPr marL="0" indent="0">
              <a:spcBef>
                <a:spcPts val="0"/>
              </a:spcBef>
              <a:spcAft>
                <a:spcPts val="397"/>
              </a:spcAft>
              <a:buFont typeface="Arial"/>
              <a:buNone/>
            </a:pPr>
            <a:r>
              <a:rPr lang="en-US" sz="1200" dirty="0" smtClean="0"/>
              <a:t>Francisco Duran, Chief Academic Officer</a:t>
            </a:r>
          </a:p>
          <a:p>
            <a:pPr marL="0" indent="0">
              <a:spcBef>
                <a:spcPts val="0"/>
              </a:spcBef>
              <a:spcAft>
                <a:spcPts val="397"/>
              </a:spcAft>
              <a:buFont typeface="Arial"/>
              <a:buNone/>
            </a:pPr>
            <a:r>
              <a:rPr lang="en-US" sz="1200" dirty="0" smtClean="0"/>
              <a:t>Jane </a:t>
            </a:r>
            <a:r>
              <a:rPr lang="en-US" sz="1200" dirty="0" err="1" smtClean="0"/>
              <a:t>Lipp</a:t>
            </a:r>
            <a:r>
              <a:rPr lang="en-US" sz="1200" dirty="0" smtClean="0"/>
              <a:t>, Special Services</a:t>
            </a:r>
          </a:p>
          <a:p>
            <a:pPr marL="0" indent="0">
              <a:spcBef>
                <a:spcPts val="0"/>
              </a:spcBef>
              <a:spcAft>
                <a:spcPts val="397"/>
              </a:spcAft>
              <a:buFont typeface="Arial"/>
              <a:buNone/>
            </a:pPr>
            <a:r>
              <a:rPr lang="en-US" sz="1200" dirty="0" smtClean="0"/>
              <a:t>Jeffrey </a:t>
            </a:r>
            <a:r>
              <a:rPr lang="en-US" sz="1200" dirty="0" err="1" smtClean="0"/>
              <a:t>Platenberg</a:t>
            </a:r>
            <a:r>
              <a:rPr lang="en-US" sz="1200" dirty="0" smtClean="0"/>
              <a:t>, Facilities and Transportation Services </a:t>
            </a:r>
          </a:p>
          <a:p>
            <a:pPr marL="0" indent="0">
              <a:spcBef>
                <a:spcPts val="0"/>
              </a:spcBef>
              <a:spcAft>
                <a:spcPts val="397"/>
              </a:spcAft>
              <a:buFont typeface="Arial"/>
              <a:buNone/>
            </a:pPr>
            <a:r>
              <a:rPr lang="en-US" sz="1200" dirty="0" smtClean="0"/>
              <a:t>Douglas Tyson, Region 1</a:t>
            </a:r>
          </a:p>
          <a:p>
            <a:pPr marL="0" indent="0">
              <a:spcBef>
                <a:spcPts val="0"/>
              </a:spcBef>
              <a:spcAft>
                <a:spcPts val="397"/>
              </a:spcAft>
              <a:buFont typeface="Arial"/>
              <a:buNone/>
            </a:pPr>
            <a:r>
              <a:rPr lang="en-US" sz="1200" dirty="0" smtClean="0"/>
              <a:t>Mary Ann </a:t>
            </a:r>
            <a:r>
              <a:rPr lang="en-US" sz="1200" dirty="0" err="1" smtClean="0"/>
              <a:t>Panarelli</a:t>
            </a:r>
            <a:r>
              <a:rPr lang="en-US" sz="1200" dirty="0" smtClean="0"/>
              <a:t>, Intervention and Prevention Services</a:t>
            </a:r>
          </a:p>
          <a:p>
            <a:pPr marL="0" indent="0">
              <a:spcBef>
                <a:spcPts val="0"/>
              </a:spcBef>
              <a:spcAft>
                <a:spcPts val="397"/>
              </a:spcAft>
              <a:buFont typeface="Arial"/>
              <a:buNone/>
            </a:pPr>
            <a:r>
              <a:rPr lang="en-US" sz="1200" dirty="0" err="1" smtClean="0"/>
              <a:t>Ipsa</a:t>
            </a:r>
            <a:r>
              <a:rPr lang="en-US" sz="1200" dirty="0" smtClean="0"/>
              <a:t> Stringer, Bailey’s Elementary School</a:t>
            </a:r>
            <a:endParaRPr lang="en-US" sz="1200" i="1" dirty="0" smtClean="0"/>
          </a:p>
          <a:p>
            <a:pPr marL="0" indent="0" algn="ctr">
              <a:spcBef>
                <a:spcPts val="0"/>
              </a:spcBef>
              <a:buFont typeface="Arial"/>
              <a:buNone/>
            </a:pPr>
            <a:endParaRPr lang="en-US" sz="1324" dirty="0"/>
          </a:p>
        </p:txBody>
      </p:sp>
      <p:sp>
        <p:nvSpPr>
          <p:cNvPr id="29" name="Content Placeholder 3"/>
          <p:cNvSpPr txBox="1">
            <a:spLocks/>
          </p:cNvSpPr>
          <p:nvPr/>
        </p:nvSpPr>
        <p:spPr>
          <a:xfrm>
            <a:off x="959614" y="1836940"/>
            <a:ext cx="2779974" cy="4639607"/>
          </a:xfrm>
          <a:prstGeom prst="rect">
            <a:avLst/>
          </a:prstGeom>
          <a:ln>
            <a:noFill/>
          </a:ln>
        </p:spPr>
        <p:txBody>
          <a:bodyPr vert="horz" lIns="91440" tIns="45720" rIns="91440" bIns="45720" rtlCol="0">
            <a:noAutofit/>
          </a:bodyPr>
          <a:lstStyle>
            <a:lvl1pPr marL="457200" indent="-4572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914400" indent="-457200" algn="l" defTabSz="457200" rtl="0" eaLnBrk="1" latinLnBrk="0" hangingPunct="1">
              <a:spcBef>
                <a:spcPct val="20000"/>
              </a:spcBef>
              <a:buFont typeface="Arial"/>
              <a:buChar char="•"/>
              <a:defRPr sz="2400" kern="1200">
                <a:solidFill>
                  <a:srgbClr val="000000"/>
                </a:solidFill>
                <a:latin typeface="Arial"/>
                <a:ea typeface="+mn-ea"/>
                <a:cs typeface="Arial"/>
              </a:defRPr>
            </a:lvl2pPr>
            <a:lvl3pPr marL="1257300" indent="-342900" algn="l" defTabSz="457200" rtl="0" eaLnBrk="1" latinLnBrk="0" hangingPunct="1">
              <a:spcBef>
                <a:spcPct val="20000"/>
              </a:spcBef>
              <a:buFont typeface="Arial"/>
              <a:buChar char="•"/>
              <a:defRPr sz="2000" kern="1200">
                <a:solidFill>
                  <a:srgbClr val="000000"/>
                </a:solidFill>
                <a:latin typeface="Arial"/>
                <a:ea typeface="+mn-ea"/>
                <a:cs typeface="Arial"/>
              </a:defRPr>
            </a:lvl3pPr>
            <a:lvl4pPr marL="1714500" indent="-342900" algn="l" defTabSz="457200" rtl="0" eaLnBrk="1" latinLnBrk="0" hangingPunct="1">
              <a:spcBef>
                <a:spcPct val="20000"/>
              </a:spcBef>
              <a:buFont typeface="Arial"/>
              <a:buChar char="•"/>
              <a:defRPr sz="1800" kern="1200">
                <a:solidFill>
                  <a:srgbClr val="000000"/>
                </a:solidFill>
                <a:latin typeface="Arial"/>
                <a:ea typeface="+mn-ea"/>
                <a:cs typeface="Arial"/>
              </a:defRPr>
            </a:lvl4pPr>
            <a:lvl5pPr marL="2171700" indent="-342900" algn="l" defTabSz="457200" rtl="0" eaLnBrk="1" latinLnBrk="0" hangingPunct="1">
              <a:spcBef>
                <a:spcPct val="20000"/>
              </a:spcBef>
              <a:buFont typeface="Arial"/>
              <a:buChar char="•"/>
              <a:defRPr sz="18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1800" dirty="0" smtClean="0"/>
              <a:t>County Members</a:t>
            </a:r>
          </a:p>
          <a:p>
            <a:pPr marL="0" indent="0">
              <a:spcBef>
                <a:spcPts val="0"/>
              </a:spcBef>
              <a:buFont typeface="Arial"/>
              <a:buNone/>
            </a:pPr>
            <a:endParaRPr lang="en-US" sz="1400" dirty="0" smtClean="0"/>
          </a:p>
          <a:p>
            <a:pPr marL="0" indent="0">
              <a:spcBef>
                <a:spcPts val="0"/>
              </a:spcBef>
              <a:spcAft>
                <a:spcPts val="397"/>
              </a:spcAft>
              <a:buFont typeface="Arial"/>
              <a:buNone/>
            </a:pPr>
            <a:r>
              <a:rPr lang="en-US" sz="1200" dirty="0" smtClean="0"/>
              <a:t>Jeff McKay, Board of Supervisors</a:t>
            </a:r>
          </a:p>
          <a:p>
            <a:pPr marL="0" indent="0">
              <a:spcBef>
                <a:spcPts val="0"/>
              </a:spcBef>
              <a:spcAft>
                <a:spcPts val="397"/>
              </a:spcAft>
              <a:buFont typeface="Arial"/>
              <a:buNone/>
            </a:pPr>
            <a:r>
              <a:rPr lang="en-US" sz="1200" dirty="0" smtClean="0"/>
              <a:t>Cathy Hudgins, Board of Supervisors</a:t>
            </a:r>
          </a:p>
          <a:p>
            <a:pPr marL="0" indent="0">
              <a:spcBef>
                <a:spcPts val="0"/>
              </a:spcBef>
              <a:spcAft>
                <a:spcPts val="397"/>
              </a:spcAft>
              <a:buFont typeface="Arial"/>
              <a:buNone/>
            </a:pPr>
            <a:r>
              <a:rPr lang="en-US" sz="1200" dirty="0" smtClean="0"/>
              <a:t>Pat Harrison, Deputy County Executive</a:t>
            </a:r>
          </a:p>
          <a:p>
            <a:pPr marL="0" indent="0">
              <a:spcBef>
                <a:spcPts val="0"/>
              </a:spcBef>
              <a:spcAft>
                <a:spcPts val="397"/>
              </a:spcAft>
              <a:buFont typeface="Arial"/>
              <a:buNone/>
            </a:pPr>
            <a:r>
              <a:rPr lang="en-US" sz="1200" dirty="0" smtClean="0"/>
              <a:t>Dave Rohrer, Deputy County Executive</a:t>
            </a:r>
          </a:p>
          <a:p>
            <a:pPr marL="0" indent="0">
              <a:spcBef>
                <a:spcPts val="0"/>
              </a:spcBef>
              <a:spcAft>
                <a:spcPts val="397"/>
              </a:spcAft>
              <a:buFont typeface="Arial"/>
              <a:buNone/>
            </a:pPr>
            <a:r>
              <a:rPr lang="en-US" sz="1200" dirty="0" smtClean="0"/>
              <a:t>Gloria </a:t>
            </a:r>
            <a:r>
              <a:rPr lang="en-US" sz="1200" dirty="0" err="1" smtClean="0"/>
              <a:t>Addo-Ayensu</a:t>
            </a:r>
            <a:r>
              <a:rPr lang="en-US" sz="1200" dirty="0" smtClean="0"/>
              <a:t>, Department of Health</a:t>
            </a:r>
          </a:p>
          <a:p>
            <a:pPr marL="0" indent="0">
              <a:spcBef>
                <a:spcPts val="0"/>
              </a:spcBef>
              <a:spcAft>
                <a:spcPts val="397"/>
              </a:spcAft>
              <a:buFont typeface="Arial"/>
              <a:buNone/>
            </a:pPr>
            <a:r>
              <a:rPr lang="en-US" sz="1200" dirty="0" smtClean="0"/>
              <a:t>Bob </a:t>
            </a:r>
            <a:r>
              <a:rPr lang="en-US" sz="1200" dirty="0" err="1" smtClean="0"/>
              <a:t>Bermingham</a:t>
            </a:r>
            <a:r>
              <a:rPr lang="en-US" sz="1200" dirty="0" smtClean="0"/>
              <a:t>, Juvenile &amp; Domestic Relations Dist. Court</a:t>
            </a:r>
          </a:p>
          <a:p>
            <a:pPr marL="0" indent="0">
              <a:spcBef>
                <a:spcPts val="0"/>
              </a:spcBef>
              <a:spcAft>
                <a:spcPts val="397"/>
              </a:spcAft>
              <a:buFont typeface="Arial"/>
              <a:buNone/>
            </a:pPr>
            <a:r>
              <a:rPr lang="en-US" sz="1200" dirty="0" smtClean="0"/>
              <a:t>Nannette Bowler, Department of Family Services</a:t>
            </a:r>
          </a:p>
          <a:p>
            <a:pPr marL="0" indent="0">
              <a:spcBef>
                <a:spcPts val="0"/>
              </a:spcBef>
              <a:spcAft>
                <a:spcPts val="397"/>
              </a:spcAft>
              <a:buFont typeface="Arial"/>
              <a:buNone/>
            </a:pPr>
            <a:r>
              <a:rPr lang="en-US" sz="1200" dirty="0" err="1" smtClean="0"/>
              <a:t>Tisha</a:t>
            </a:r>
            <a:r>
              <a:rPr lang="en-US" sz="1200" dirty="0" smtClean="0"/>
              <a:t> </a:t>
            </a:r>
            <a:r>
              <a:rPr lang="en-US" sz="1200" dirty="0" err="1" smtClean="0"/>
              <a:t>Deeghan</a:t>
            </a:r>
            <a:r>
              <a:rPr lang="en-US" sz="1200" dirty="0" smtClean="0"/>
              <a:t>, Community Services Board</a:t>
            </a:r>
          </a:p>
          <a:p>
            <a:pPr marL="0" indent="0">
              <a:spcBef>
                <a:spcPts val="0"/>
              </a:spcBef>
              <a:spcAft>
                <a:spcPts val="397"/>
              </a:spcAft>
              <a:buFont typeface="Arial"/>
              <a:buNone/>
            </a:pPr>
            <a:r>
              <a:rPr lang="en-US" sz="1200" dirty="0" smtClean="0"/>
              <a:t>Chris Leonard, Neighborhood and Community Services</a:t>
            </a:r>
          </a:p>
          <a:p>
            <a:pPr marL="0" indent="0">
              <a:spcBef>
                <a:spcPts val="0"/>
              </a:spcBef>
              <a:spcAft>
                <a:spcPts val="397"/>
              </a:spcAft>
              <a:buFont typeface="Arial"/>
              <a:buNone/>
            </a:pPr>
            <a:r>
              <a:rPr lang="en-US" sz="1200" dirty="0" smtClean="0"/>
              <a:t>Ed </a:t>
            </a:r>
            <a:r>
              <a:rPr lang="en-US" sz="1200" dirty="0" err="1" smtClean="0"/>
              <a:t>Roessler</a:t>
            </a:r>
            <a:r>
              <a:rPr lang="en-US" sz="1200" dirty="0" smtClean="0"/>
              <a:t>, Police Department</a:t>
            </a:r>
            <a:endParaRPr lang="en-US" sz="1200" dirty="0"/>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89"/>
            <a:ext cx="1904893" cy="1685805"/>
          </a:xfrm>
          <a:prstGeom prst="rect">
            <a:avLst/>
          </a:prstGeom>
        </p:spPr>
      </p:pic>
      <p:sp>
        <p:nvSpPr>
          <p:cNvPr id="31" name="Content Placeholder 3"/>
          <p:cNvSpPr txBox="1">
            <a:spLocks/>
          </p:cNvSpPr>
          <p:nvPr/>
        </p:nvSpPr>
        <p:spPr>
          <a:xfrm>
            <a:off x="7113095" y="1836941"/>
            <a:ext cx="3091955" cy="4513484"/>
          </a:xfrm>
          <a:prstGeom prst="rect">
            <a:avLst/>
          </a:prstGeom>
          <a:ln>
            <a:noFill/>
          </a:ln>
        </p:spPr>
        <p:txBody>
          <a:bodyPr vert="horz" lIns="91440" tIns="45720" rIns="91440" bIns="45720" rtlCol="0">
            <a:normAutofit fontScale="62500" lnSpcReduction="20000"/>
          </a:bodyPr>
          <a:lstStyle>
            <a:lvl1pPr marL="457200" indent="-4572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914400" indent="-457200" algn="l" defTabSz="457200" rtl="0" eaLnBrk="1" latinLnBrk="0" hangingPunct="1">
              <a:spcBef>
                <a:spcPct val="20000"/>
              </a:spcBef>
              <a:buFont typeface="Arial"/>
              <a:buChar char="•"/>
              <a:defRPr sz="2400" kern="1200">
                <a:solidFill>
                  <a:srgbClr val="000000"/>
                </a:solidFill>
                <a:latin typeface="Arial"/>
                <a:ea typeface="+mn-ea"/>
                <a:cs typeface="Arial"/>
              </a:defRPr>
            </a:lvl2pPr>
            <a:lvl3pPr marL="1257300" indent="-342900" algn="l" defTabSz="457200" rtl="0" eaLnBrk="1" latinLnBrk="0" hangingPunct="1">
              <a:spcBef>
                <a:spcPct val="20000"/>
              </a:spcBef>
              <a:buFont typeface="Arial"/>
              <a:buChar char="•"/>
              <a:defRPr sz="2000" kern="1200">
                <a:solidFill>
                  <a:srgbClr val="000000"/>
                </a:solidFill>
                <a:latin typeface="Arial"/>
                <a:ea typeface="+mn-ea"/>
                <a:cs typeface="Arial"/>
              </a:defRPr>
            </a:lvl3pPr>
            <a:lvl4pPr marL="1714500" indent="-342900" algn="l" defTabSz="457200" rtl="0" eaLnBrk="1" latinLnBrk="0" hangingPunct="1">
              <a:spcBef>
                <a:spcPct val="20000"/>
              </a:spcBef>
              <a:buFont typeface="Arial"/>
              <a:buChar char="•"/>
              <a:defRPr sz="1800" kern="1200">
                <a:solidFill>
                  <a:srgbClr val="000000"/>
                </a:solidFill>
                <a:latin typeface="Arial"/>
                <a:ea typeface="+mn-ea"/>
                <a:cs typeface="Arial"/>
              </a:defRPr>
            </a:lvl4pPr>
            <a:lvl5pPr marL="2171700" indent="-342900" algn="l" defTabSz="457200" rtl="0" eaLnBrk="1" latinLnBrk="0" hangingPunct="1">
              <a:spcBef>
                <a:spcPct val="20000"/>
              </a:spcBef>
              <a:buFont typeface="Arial"/>
              <a:buChar char="•"/>
              <a:defRPr sz="18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0"/>
              </a:spcBef>
              <a:buFont typeface="Arial"/>
              <a:buNone/>
            </a:pPr>
            <a:r>
              <a:rPr lang="en-US" sz="2900" dirty="0" smtClean="0"/>
              <a:t>Community Members</a:t>
            </a:r>
          </a:p>
          <a:p>
            <a:pPr marL="0" indent="0">
              <a:lnSpc>
                <a:spcPct val="120000"/>
              </a:lnSpc>
              <a:spcBef>
                <a:spcPts val="0"/>
              </a:spcBef>
              <a:buFont typeface="Arial"/>
              <a:buNone/>
            </a:pPr>
            <a:endParaRPr lang="en-US" sz="2100" dirty="0" smtClean="0"/>
          </a:p>
          <a:p>
            <a:pPr marL="0" indent="0">
              <a:lnSpc>
                <a:spcPct val="120000"/>
              </a:lnSpc>
              <a:spcBef>
                <a:spcPts val="0"/>
              </a:spcBef>
              <a:spcAft>
                <a:spcPts val="397"/>
              </a:spcAft>
              <a:buFont typeface="Arial"/>
              <a:buNone/>
            </a:pPr>
            <a:r>
              <a:rPr lang="en-US" sz="1900" dirty="0" smtClean="0"/>
              <a:t>Jack Dobbyn, Human Services Council </a:t>
            </a:r>
          </a:p>
          <a:p>
            <a:pPr marL="0" indent="0">
              <a:lnSpc>
                <a:spcPct val="120000"/>
              </a:lnSpc>
              <a:spcBef>
                <a:spcPts val="0"/>
              </a:spcBef>
              <a:spcAft>
                <a:spcPts val="397"/>
              </a:spcAft>
              <a:buFont typeface="Arial"/>
              <a:buNone/>
            </a:pPr>
            <a:r>
              <a:rPr lang="en-US" sz="1900" dirty="0" smtClean="0"/>
              <a:t>George Becerra, FCPS Minority Student Achievement Oversight Committee</a:t>
            </a:r>
          </a:p>
          <a:p>
            <a:pPr marL="0" indent="0">
              <a:lnSpc>
                <a:spcPct val="120000"/>
              </a:lnSpc>
              <a:spcBef>
                <a:spcPts val="0"/>
              </a:spcBef>
              <a:spcAft>
                <a:spcPts val="397"/>
              </a:spcAft>
              <a:buFont typeface="Arial"/>
              <a:buNone/>
            </a:pPr>
            <a:r>
              <a:rPr lang="en-US" sz="1900" dirty="0" err="1" smtClean="0"/>
              <a:t>Fahemeh</a:t>
            </a:r>
            <a:r>
              <a:rPr lang="en-US" sz="1900" dirty="0" smtClean="0"/>
              <a:t> </a:t>
            </a:r>
            <a:r>
              <a:rPr lang="en-US" sz="1900" dirty="0" err="1" smtClean="0"/>
              <a:t>Pirzadeh</a:t>
            </a:r>
            <a:r>
              <a:rPr lang="en-US" sz="1900" dirty="0" smtClean="0"/>
              <a:t>, Reston Children’s Center</a:t>
            </a:r>
          </a:p>
          <a:p>
            <a:pPr marL="0" indent="0">
              <a:lnSpc>
                <a:spcPct val="120000"/>
              </a:lnSpc>
              <a:spcBef>
                <a:spcPts val="0"/>
              </a:spcBef>
              <a:spcAft>
                <a:spcPts val="397"/>
              </a:spcAft>
              <a:buFont typeface="Arial"/>
              <a:buNone/>
            </a:pPr>
            <a:r>
              <a:rPr lang="en-US" sz="1900" dirty="0" smtClean="0"/>
              <a:t>Darrell White, Bethlehem Baptist Church</a:t>
            </a:r>
          </a:p>
          <a:p>
            <a:pPr marL="0" indent="0">
              <a:lnSpc>
                <a:spcPct val="120000"/>
              </a:lnSpc>
              <a:spcBef>
                <a:spcPts val="0"/>
              </a:spcBef>
              <a:spcAft>
                <a:spcPts val="397"/>
              </a:spcAft>
              <a:buFont typeface="Arial"/>
              <a:buNone/>
            </a:pPr>
            <a:r>
              <a:rPr lang="en-US" sz="1900" dirty="0" smtClean="0"/>
              <a:t>Kelly Henderson, Community Policy &amp; Management Team</a:t>
            </a:r>
          </a:p>
          <a:p>
            <a:pPr marL="0" indent="0">
              <a:lnSpc>
                <a:spcPct val="120000"/>
              </a:lnSpc>
              <a:spcBef>
                <a:spcPts val="0"/>
              </a:spcBef>
              <a:spcAft>
                <a:spcPts val="397"/>
              </a:spcAft>
              <a:buFont typeface="Arial"/>
              <a:buNone/>
            </a:pPr>
            <a:r>
              <a:rPr lang="en-US" sz="1900" dirty="0" smtClean="0"/>
              <a:t>Rick </a:t>
            </a:r>
            <a:r>
              <a:rPr lang="en-US" sz="1900" dirty="0" err="1" smtClean="0"/>
              <a:t>Leichtweis</a:t>
            </a:r>
            <a:r>
              <a:rPr lang="en-US" sz="1900" dirty="0" smtClean="0"/>
              <a:t>, </a:t>
            </a:r>
            <a:r>
              <a:rPr lang="en-US" sz="1900" dirty="0" err="1" smtClean="0"/>
              <a:t>Inova</a:t>
            </a:r>
            <a:r>
              <a:rPr lang="en-US" sz="1900" dirty="0" smtClean="0"/>
              <a:t> Health System</a:t>
            </a:r>
          </a:p>
          <a:p>
            <a:pPr marL="0" indent="0">
              <a:lnSpc>
                <a:spcPct val="120000"/>
              </a:lnSpc>
              <a:spcBef>
                <a:spcPts val="0"/>
              </a:spcBef>
              <a:spcAft>
                <a:spcPts val="397"/>
              </a:spcAft>
              <a:buFont typeface="Arial"/>
              <a:buNone/>
            </a:pPr>
            <a:r>
              <a:rPr lang="en-US" sz="1900" dirty="0" smtClean="0"/>
              <a:t>Judith </a:t>
            </a:r>
            <a:r>
              <a:rPr lang="en-US" sz="1900" dirty="0" err="1" smtClean="0"/>
              <a:t>Dittman</a:t>
            </a:r>
            <a:r>
              <a:rPr lang="en-US" sz="1900" dirty="0" smtClean="0"/>
              <a:t>, Alternative House</a:t>
            </a:r>
          </a:p>
          <a:p>
            <a:pPr marL="0" indent="0">
              <a:lnSpc>
                <a:spcPct val="120000"/>
              </a:lnSpc>
              <a:spcBef>
                <a:spcPts val="0"/>
              </a:spcBef>
              <a:spcAft>
                <a:spcPts val="397"/>
              </a:spcAft>
              <a:buFont typeface="Arial"/>
              <a:buNone/>
            </a:pPr>
            <a:r>
              <a:rPr lang="en-US" sz="1900" dirty="0" smtClean="0"/>
              <a:t>Eileen Ellsworth, Community Foundation for Northern Virginia</a:t>
            </a:r>
          </a:p>
          <a:p>
            <a:pPr marL="0" indent="0">
              <a:lnSpc>
                <a:spcPct val="120000"/>
              </a:lnSpc>
              <a:spcBef>
                <a:spcPts val="0"/>
              </a:spcBef>
              <a:spcAft>
                <a:spcPts val="397"/>
              </a:spcAft>
              <a:buFont typeface="Arial"/>
              <a:buNone/>
            </a:pPr>
            <a:r>
              <a:rPr lang="en-US" sz="1900" dirty="0" smtClean="0"/>
              <a:t>Dana Kauffman, Northern Virginia Community College</a:t>
            </a:r>
          </a:p>
          <a:p>
            <a:pPr marL="0" indent="0">
              <a:lnSpc>
                <a:spcPct val="120000"/>
              </a:lnSpc>
              <a:spcBef>
                <a:spcPts val="0"/>
              </a:spcBef>
              <a:spcAft>
                <a:spcPts val="397"/>
              </a:spcAft>
              <a:buFont typeface="Arial"/>
              <a:buNone/>
            </a:pPr>
            <a:r>
              <a:rPr lang="en-US" sz="1900" dirty="0" smtClean="0"/>
              <a:t>Mark Ginsberg</a:t>
            </a:r>
            <a:r>
              <a:rPr lang="en-US" sz="1900" i="1" dirty="0" smtClean="0"/>
              <a:t>, </a:t>
            </a:r>
            <a:r>
              <a:rPr lang="en-US" sz="1900" dirty="0" smtClean="0"/>
              <a:t>George Mason University</a:t>
            </a:r>
          </a:p>
          <a:p>
            <a:pPr marL="0" indent="0">
              <a:lnSpc>
                <a:spcPct val="120000"/>
              </a:lnSpc>
              <a:spcBef>
                <a:spcPts val="0"/>
              </a:spcBef>
              <a:spcAft>
                <a:spcPts val="397"/>
              </a:spcAft>
              <a:buFont typeface="Arial"/>
              <a:buNone/>
            </a:pPr>
            <a:r>
              <a:rPr lang="en-US" sz="1900" dirty="0" smtClean="0"/>
              <a:t>Karen Cleveland, Leadership Fairfax</a:t>
            </a:r>
          </a:p>
          <a:p>
            <a:pPr marL="0" indent="0">
              <a:lnSpc>
                <a:spcPct val="120000"/>
              </a:lnSpc>
              <a:spcBef>
                <a:spcPts val="0"/>
              </a:spcBef>
              <a:spcAft>
                <a:spcPts val="397"/>
              </a:spcAft>
              <a:buFont typeface="Arial"/>
              <a:buNone/>
            </a:pPr>
            <a:r>
              <a:rPr lang="en-US" sz="1900" i="1" dirty="0" smtClean="0"/>
              <a:t>Vacant</a:t>
            </a:r>
            <a:r>
              <a:rPr lang="en-US" sz="1900" dirty="0" smtClean="0"/>
              <a:t>, Fairfax County Council of PTAs</a:t>
            </a:r>
          </a:p>
          <a:p>
            <a:pPr marL="0" indent="0">
              <a:lnSpc>
                <a:spcPct val="120000"/>
              </a:lnSpc>
              <a:spcBef>
                <a:spcPts val="0"/>
              </a:spcBef>
              <a:spcAft>
                <a:spcPts val="397"/>
              </a:spcAft>
              <a:buFont typeface="Arial"/>
              <a:buNone/>
            </a:pPr>
            <a:r>
              <a:rPr lang="en-US" sz="1900" i="1" dirty="0" smtClean="0"/>
              <a:t>Vacant, </a:t>
            </a:r>
            <a:r>
              <a:rPr lang="en-US" sz="1900" dirty="0" smtClean="0"/>
              <a:t>Head Start Policy Council</a:t>
            </a:r>
          </a:p>
        </p:txBody>
      </p:sp>
    </p:spTree>
    <p:extLst>
      <p:ext uri="{BB962C8B-B14F-4D97-AF65-F5344CB8AC3E}">
        <p14:creationId xmlns:p14="http://schemas.microsoft.com/office/powerpoint/2010/main" val="287956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06" y="365129"/>
            <a:ext cx="9619593" cy="1325563"/>
          </a:xfrm>
        </p:spPr>
        <p:txBody>
          <a:bodyPr/>
          <a:lstStyle/>
          <a:p>
            <a:r>
              <a:rPr lang="en-US" dirty="0"/>
              <a:t>SCYPT’s Vision and Mission</a:t>
            </a:r>
          </a:p>
        </p:txBody>
      </p:sp>
      <p:sp>
        <p:nvSpPr>
          <p:cNvPr id="3" name="Content Placeholder 2"/>
          <p:cNvSpPr>
            <a:spLocks noGrp="1"/>
          </p:cNvSpPr>
          <p:nvPr>
            <p:ph idx="1"/>
          </p:nvPr>
        </p:nvSpPr>
        <p:spPr/>
        <p:txBody>
          <a:bodyPr/>
          <a:lstStyle/>
          <a:p>
            <a:r>
              <a:rPr lang="en-US" b="1" dirty="0"/>
              <a:t>Vision:</a:t>
            </a:r>
            <a:r>
              <a:rPr lang="en-US" dirty="0"/>
              <a:t> </a:t>
            </a:r>
            <a:r>
              <a:rPr lang="en-US" b="0" dirty="0"/>
              <a:t>A community where all children and youth thrive and reach their full potential.  </a:t>
            </a:r>
          </a:p>
          <a:p>
            <a:r>
              <a:rPr lang="en-US" b="1" dirty="0"/>
              <a:t>SCYPT Mission:</a:t>
            </a:r>
            <a:r>
              <a:rPr lang="en-US" dirty="0"/>
              <a:t> </a:t>
            </a:r>
            <a:r>
              <a:rPr lang="en-US" b="0" dirty="0"/>
              <a:t>The Successful Children and Youth Policy Team provides policy and resource guidance and champions the collective efforts of the Fairfax community to ensure all children, youth, and their families and communities have equitable access to quality services, supports, and opportunities to further their success and well-being.</a:t>
            </a:r>
          </a:p>
          <a:p>
            <a:endParaRPr lang="en-US" dirty="0"/>
          </a:p>
        </p:txBody>
      </p:sp>
      <p:sp>
        <p:nvSpPr>
          <p:cNvPr id="4" name="Slide Number Placeholder 3"/>
          <p:cNvSpPr>
            <a:spLocks noGrp="1"/>
          </p:cNvSpPr>
          <p:nvPr>
            <p:ph type="sldNum" sz="quarter" idx="4294967295"/>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4294967295"/>
          </p:nvPr>
        </p:nvSpPr>
        <p:spPr/>
        <p:txBody>
          <a:bodyPr/>
          <a:lstStyle/>
          <a:p>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4462" cy="1611387"/>
          </a:xfrm>
          <a:prstGeom prst="rect">
            <a:avLst/>
          </a:prstGeom>
        </p:spPr>
      </p:pic>
    </p:spTree>
    <p:extLst>
      <p:ext uri="{BB962C8B-B14F-4D97-AF65-F5344CB8AC3E}">
        <p14:creationId xmlns:p14="http://schemas.microsoft.com/office/powerpoint/2010/main" val="35752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Community Level Outcomes</a:t>
            </a:r>
          </a:p>
        </p:txBody>
      </p:sp>
      <p:sp>
        <p:nvSpPr>
          <p:cNvPr id="4" name="Slide Number Placeholder 3"/>
          <p:cNvSpPr>
            <a:spLocks noGrp="1"/>
          </p:cNvSpPr>
          <p:nvPr>
            <p:ph type="sldNum" sz="quarter" idx="12"/>
          </p:nvPr>
        </p:nvSpPr>
        <p:spPr/>
        <p:txBody>
          <a:bodyPr/>
          <a:lstStyle/>
          <a:p>
            <a:fld id="{9716C1D0-C3BD-4377-B537-BD8EE89AFFED}" type="slidenum">
              <a:rPr lang="en-US" smtClean="0">
                <a:solidFill>
                  <a:prstClr val="black">
                    <a:tint val="75000"/>
                  </a:prstClr>
                </a:solidFill>
              </a:rPr>
              <a:pPr/>
              <a:t>25</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1797812" y="1266824"/>
            <a:ext cx="9260713" cy="5315251"/>
          </a:xfrm>
          <a:prstGeom prst="rect">
            <a:avLst/>
          </a:prstGeom>
        </p:spPr>
      </p:pic>
      <p:sp>
        <p:nvSpPr>
          <p:cNvPr id="3" name="Footer Placeholder 2"/>
          <p:cNvSpPr>
            <a:spLocks noGrp="1"/>
          </p:cNvSpPr>
          <p:nvPr>
            <p:ph type="ftr" sz="quarter" idx="11"/>
          </p:nvPr>
        </p:nvSpPr>
        <p:spPr/>
        <p:txBody>
          <a:bodyPr/>
          <a:lstStyle/>
          <a:p>
            <a:r>
              <a:rPr lang="en-US">
                <a:solidFill>
                  <a:prstClr val="black">
                    <a:tint val="75000"/>
                  </a:prstClr>
                </a:solidFill>
              </a:rPr>
              <a:t>http://bit.ly/scypt</a:t>
            </a:r>
          </a:p>
        </p:txBody>
      </p:sp>
    </p:spTree>
    <p:extLst>
      <p:ext uri="{BB962C8B-B14F-4D97-AF65-F5344CB8AC3E}">
        <p14:creationId xmlns:p14="http://schemas.microsoft.com/office/powerpoint/2010/main" val="195603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Adequate Resources</a:t>
            </a:r>
          </a:p>
        </p:txBody>
      </p:sp>
      <p:sp>
        <p:nvSpPr>
          <p:cNvPr id="3" name="Content Placeholder 2"/>
          <p:cNvSpPr>
            <a:spLocks noGrp="1"/>
          </p:cNvSpPr>
          <p:nvPr>
            <p:ph idx="1"/>
          </p:nvPr>
        </p:nvSpPr>
        <p:spPr/>
        <p:txBody>
          <a:bodyPr/>
          <a:lstStyle/>
          <a:p>
            <a:r>
              <a:rPr lang="en-US" dirty="0"/>
              <a:t>Backbone Organization (NCS Prevention Unit)</a:t>
            </a:r>
          </a:p>
          <a:p>
            <a:r>
              <a:rPr lang="en-US" dirty="0" smtClean="0"/>
              <a:t>Mechanisms </a:t>
            </a:r>
            <a:r>
              <a:rPr lang="en-US" dirty="0"/>
              <a:t>for reporting back to, and requesting funding/policy action of, the Board of Supervisors and School </a:t>
            </a:r>
            <a:r>
              <a:rPr lang="en-US" dirty="0" smtClean="0"/>
              <a:t>Board</a:t>
            </a:r>
          </a:p>
          <a:p>
            <a:r>
              <a:rPr lang="en-US" dirty="0"/>
              <a:t>The Partners in Prevention Fund</a:t>
            </a:r>
          </a:p>
          <a:p>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http://bit.ly/scypt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6C1D0-C3BD-4377-B537-BD8EE89AFF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9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99677" y="397182"/>
            <a:ext cx="11353800" cy="1140302"/>
          </a:xfrm>
          <a:prstGeom prst="rect">
            <a:avLst/>
          </a:prstGeom>
        </p:spPr>
      </p:pic>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2018351" y="1714996"/>
            <a:ext cx="8370450" cy="4351338"/>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http://bit.ly/scypt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16C1D0-C3BD-4377-B537-BD8EE89AFFED}" type="slidenum">
              <a:rPr lang="en-US" smtClean="0">
                <a:solidFill>
                  <a:prstClr val="black">
                    <a:tint val="75000"/>
                  </a:prstClr>
                </a:solidFill>
              </a:rPr>
              <a:pPr/>
              <a:t>27</a:t>
            </a:fld>
            <a:endParaRPr lang="en-US">
              <a:solidFill>
                <a:prstClr val="black">
                  <a:tint val="75000"/>
                </a:prstClr>
              </a:solidFill>
            </a:endParaRPr>
          </a:p>
        </p:txBody>
      </p:sp>
      <p:sp>
        <p:nvSpPr>
          <p:cNvPr id="8" name="Rectangle 7"/>
          <p:cNvSpPr/>
          <p:nvPr/>
        </p:nvSpPr>
        <p:spPr>
          <a:xfrm>
            <a:off x="7827469" y="6035516"/>
            <a:ext cx="6096000" cy="369332"/>
          </a:xfrm>
          <a:prstGeom prst="rect">
            <a:avLst/>
          </a:prstGeom>
        </p:spPr>
        <p:txBody>
          <a:bodyPr>
            <a:spAutoFit/>
          </a:bodyPr>
          <a:lstStyle/>
          <a:p>
            <a:r>
              <a:rPr lang="en-US" dirty="0" smtClean="0">
                <a:hlinkClick r:id="rId4"/>
              </a:rPr>
              <a:t>Virginia Children’s Fiscal Map link</a:t>
            </a:r>
            <a:endParaRPr lang="en-US" dirty="0"/>
          </a:p>
        </p:txBody>
      </p:sp>
    </p:spTree>
    <p:extLst>
      <p:ext uri="{BB962C8B-B14F-4D97-AF65-F5344CB8AC3E}">
        <p14:creationId xmlns:p14="http://schemas.microsoft.com/office/powerpoint/2010/main" val="17191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6028" y="260526"/>
          <a:ext cx="11177752" cy="6200450"/>
        </p:xfrm>
        <a:graphic>
          <a:graphicData uri="http://schemas.openxmlformats.org/drawingml/2006/table">
            <a:tbl>
              <a:tblPr firstRow="1" bandRow="1">
                <a:tableStyleId>{C083E6E3-FA7D-4D7B-A595-EF9225AFEA82}</a:tableStyleId>
              </a:tblPr>
              <a:tblGrid>
                <a:gridCol w="4704760">
                  <a:extLst>
                    <a:ext uri="{9D8B030D-6E8A-4147-A177-3AD203B41FA5}">
                      <a16:colId xmlns:a16="http://schemas.microsoft.com/office/drawing/2014/main" xmlns="" val="3545843794"/>
                    </a:ext>
                  </a:extLst>
                </a:gridCol>
                <a:gridCol w="6472992">
                  <a:extLst>
                    <a:ext uri="{9D8B030D-6E8A-4147-A177-3AD203B41FA5}">
                      <a16:colId xmlns:a16="http://schemas.microsoft.com/office/drawing/2014/main" xmlns="" val="826626774"/>
                    </a:ext>
                  </a:extLst>
                </a:gridCol>
              </a:tblGrid>
              <a:tr h="444322">
                <a:tc gridSpan="2">
                  <a:txBody>
                    <a:bodyPr/>
                    <a:lstStyle/>
                    <a:p>
                      <a:pPr algn="ctr"/>
                      <a:r>
                        <a:rPr kumimoji="0" lang="en-US" altLang="en-US" sz="2400" u="none" strike="noStrike" kern="1200" cap="none" spc="0" normalizeH="0" baseline="0" noProof="0" dirty="0" smtClean="0">
                          <a:ln>
                            <a:noFill/>
                          </a:ln>
                          <a:solidFill>
                            <a:srgbClr val="1CA388"/>
                          </a:solidFill>
                          <a:effectLst/>
                          <a:uLnTx/>
                          <a:uFillTx/>
                        </a:rPr>
                        <a:t>Administrative and Operating Decisions</a:t>
                      </a:r>
                      <a:endParaRPr lang="en-US" sz="1600" dirty="0">
                        <a:solidFill>
                          <a:srgbClr val="1CA388"/>
                        </a:solidFill>
                      </a:endParaRPr>
                    </a:p>
                  </a:txBody>
                  <a:tcPr/>
                </a:tc>
                <a:tc hMerge="1">
                  <a:txBody>
                    <a:bodyPr/>
                    <a:lstStyle/>
                    <a:p>
                      <a:pPr marL="285750" indent="-285750">
                        <a:buFont typeface="Wingdings" panose="05000000000000000000" pitchFamily="2" charset="2"/>
                        <a:buChar char="Ø"/>
                      </a:pPr>
                      <a:endParaRPr lang="en-US" sz="1400" baseline="0" dirty="0" smtClean="0"/>
                    </a:p>
                  </a:txBody>
                  <a:tcPr/>
                </a:tc>
                <a:extLst>
                  <a:ext uri="{0D108BD9-81ED-4DB2-BD59-A6C34878D82A}">
                    <a16:rowId xmlns:a16="http://schemas.microsoft.com/office/drawing/2014/main" xmlns="" val="3015161514"/>
                  </a:ext>
                </a:extLst>
              </a:tr>
              <a:tr h="710916">
                <a:tc>
                  <a:txBody>
                    <a:bodyPr/>
                    <a:lstStyle/>
                    <a:p>
                      <a:pPr algn="r"/>
                      <a:r>
                        <a:rPr lang="en-US" sz="1600" dirty="0" smtClean="0"/>
                        <a:t>How will decisions be made? </a:t>
                      </a:r>
                      <a:endParaRPr lang="en-US" sz="1600" dirty="0">
                        <a:latin typeface="Segoe UI" panose="020B0502040204020203" pitchFamily="34" charset="0"/>
                        <a:cs typeface="Segoe UI" panose="020B0502040204020203" pitchFamily="34" charset="0"/>
                      </a:endParaRPr>
                    </a:p>
                  </a:txBody>
                  <a:tcPr>
                    <a:solidFill>
                      <a:srgbClr val="1CA388">
                        <a:alpha val="20000"/>
                      </a:srgbClr>
                    </a:solidFill>
                  </a:tcPr>
                </a:tc>
                <a:tc>
                  <a:txBody>
                    <a:bodyPr/>
                    <a:lstStyle/>
                    <a:p>
                      <a:pPr marL="285750" indent="-285750">
                        <a:buFont typeface="Wingdings" panose="05000000000000000000" pitchFamily="2" charset="2"/>
                        <a:buChar char="Ø"/>
                      </a:pPr>
                      <a:r>
                        <a:rPr lang="en-US" sz="1200" dirty="0" smtClean="0"/>
                        <a:t>Consensus decision</a:t>
                      </a:r>
                      <a:r>
                        <a:rPr lang="en-US" sz="1200" baseline="0" dirty="0" smtClean="0"/>
                        <a:t> making</a:t>
                      </a:r>
                    </a:p>
                    <a:p>
                      <a:pPr marL="285750" indent="-285750">
                        <a:buFont typeface="Wingdings" panose="05000000000000000000" pitchFamily="2" charset="2"/>
                        <a:buChar char="Ø"/>
                      </a:pPr>
                      <a:r>
                        <a:rPr lang="en-US" sz="1200" baseline="0" dirty="0" smtClean="0"/>
                        <a:t>Majority decision making </a:t>
                      </a:r>
                    </a:p>
                    <a:p>
                      <a:pPr marL="285750" indent="-285750">
                        <a:buFont typeface="Wingdings" panose="05000000000000000000" pitchFamily="2" charset="2"/>
                        <a:buChar char="Ø"/>
                      </a:pPr>
                      <a:r>
                        <a:rPr lang="en-US" sz="1200" baseline="0" dirty="0" smtClean="0"/>
                        <a:t>Robert’s rules of order</a:t>
                      </a:r>
                      <a:endParaRPr lang="en-US" sz="1200" baseline="0" dirty="0" smtClean="0">
                        <a:latin typeface="Segoe UI" panose="020B0502040204020203" pitchFamily="34" charset="0"/>
                        <a:cs typeface="Segoe UI" panose="020B0502040204020203" pitchFamily="34" charset="0"/>
                      </a:endParaRPr>
                    </a:p>
                  </a:txBody>
                  <a:tcPr>
                    <a:solidFill>
                      <a:srgbClr val="1CA388">
                        <a:alpha val="20000"/>
                      </a:srgbClr>
                    </a:solidFill>
                  </a:tcPr>
                </a:tc>
                <a:extLst>
                  <a:ext uri="{0D108BD9-81ED-4DB2-BD59-A6C34878D82A}">
                    <a16:rowId xmlns:a16="http://schemas.microsoft.com/office/drawing/2014/main" xmlns="" val="331323962"/>
                  </a:ext>
                </a:extLst>
              </a:tr>
              <a:tr h="710916">
                <a:tc>
                  <a:txBody>
                    <a:bodyPr/>
                    <a:lstStyle/>
                    <a:p>
                      <a:pPr algn="r"/>
                      <a:r>
                        <a:rPr lang="en-US" sz="1600" dirty="0" smtClean="0"/>
                        <a:t>How will meetings be structured?</a:t>
                      </a:r>
                      <a:endParaRPr lang="en-US" sz="1600" dirty="0">
                        <a:latin typeface="Segoe UI" panose="020B0502040204020203" pitchFamily="34" charset="0"/>
                        <a:cs typeface="Segoe UI" panose="020B0502040204020203" pitchFamily="34" charset="0"/>
                      </a:endParaRPr>
                    </a:p>
                  </a:txBody>
                  <a:tcPr/>
                </a:tc>
                <a:tc>
                  <a:txBody>
                    <a:bodyPr/>
                    <a:lstStyle/>
                    <a:p>
                      <a:pPr marL="285750" indent="-285750">
                        <a:buFont typeface="Wingdings" panose="05000000000000000000" pitchFamily="2" charset="2"/>
                        <a:buChar char="Ø"/>
                      </a:pPr>
                      <a:r>
                        <a:rPr lang="en-US" sz="1200" dirty="0" smtClean="0"/>
                        <a:t>Closed</a:t>
                      </a:r>
                    </a:p>
                    <a:p>
                      <a:pPr marL="285750" indent="-285750">
                        <a:buFont typeface="Wingdings" panose="05000000000000000000" pitchFamily="2" charset="2"/>
                        <a:buChar char="Ø"/>
                      </a:pPr>
                      <a:r>
                        <a:rPr lang="en-US" sz="1200" baseline="0" dirty="0" smtClean="0"/>
                        <a:t>Open</a:t>
                      </a:r>
                    </a:p>
                    <a:p>
                      <a:pPr marL="285750" indent="-285750">
                        <a:buFont typeface="Wingdings" panose="05000000000000000000" pitchFamily="2" charset="2"/>
                        <a:buChar char="Ø"/>
                      </a:pPr>
                      <a:r>
                        <a:rPr lang="en-US" sz="1200" baseline="0" dirty="0" smtClean="0"/>
                        <a:t>Rotate between closed and open</a:t>
                      </a:r>
                      <a:endParaRPr lang="en-US" sz="1200" baseline="0" dirty="0" smtClean="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xmlns="" val="2198967652"/>
                  </a:ext>
                </a:extLst>
              </a:tr>
              <a:tr h="561148">
                <a:tc>
                  <a:txBody>
                    <a:bodyPr/>
                    <a:lstStyle/>
                    <a:p>
                      <a:pPr algn="r"/>
                      <a:r>
                        <a:rPr lang="en-US" sz="1600" dirty="0" smtClean="0"/>
                        <a:t>How will a timeline for meetings be developed?</a:t>
                      </a:r>
                      <a:endParaRPr lang="en-US" sz="1600" dirty="0">
                        <a:latin typeface="Segoe UI" panose="020B0502040204020203" pitchFamily="34" charset="0"/>
                        <a:cs typeface="Segoe UI" panose="020B0502040204020203" pitchFamily="34" charset="0"/>
                      </a:endParaRPr>
                    </a:p>
                  </a:txBody>
                  <a:tcPr>
                    <a:solidFill>
                      <a:srgbClr val="1CA388">
                        <a:alpha val="20000"/>
                      </a:srgbClr>
                    </a:solidFill>
                  </a:tcPr>
                </a:tc>
                <a:tc>
                  <a:txBody>
                    <a:bodyPr/>
                    <a:lstStyle/>
                    <a:p>
                      <a:pPr marL="285750" indent="-285750">
                        <a:buFont typeface="Wingdings" panose="05000000000000000000" pitchFamily="2" charset="2"/>
                        <a:buChar char="Ø"/>
                      </a:pPr>
                      <a:r>
                        <a:rPr lang="en-US" sz="1200" dirty="0" smtClean="0"/>
                        <a:t>Set regular times or on a meeting by meeting basis</a:t>
                      </a:r>
                    </a:p>
                    <a:p>
                      <a:pPr marL="285750" indent="-285750">
                        <a:buFont typeface="Wingdings" panose="05000000000000000000" pitchFamily="2" charset="2"/>
                        <a:buChar char="Ø"/>
                      </a:pPr>
                      <a:r>
                        <a:rPr lang="en-US" sz="1200" baseline="0" dirty="0" smtClean="0"/>
                        <a:t>Amount of time per meeting</a:t>
                      </a:r>
                      <a:endParaRPr lang="en-US" sz="1200" baseline="0" dirty="0" smtClean="0">
                        <a:latin typeface="Segoe UI" panose="020B0502040204020203" pitchFamily="34" charset="0"/>
                        <a:cs typeface="Segoe UI" panose="020B0502040204020203" pitchFamily="34" charset="0"/>
                      </a:endParaRPr>
                    </a:p>
                  </a:txBody>
                  <a:tcPr>
                    <a:solidFill>
                      <a:srgbClr val="1CA388">
                        <a:alpha val="20000"/>
                      </a:srgbClr>
                    </a:solidFill>
                  </a:tcPr>
                </a:tc>
                <a:extLst>
                  <a:ext uri="{0D108BD9-81ED-4DB2-BD59-A6C34878D82A}">
                    <a16:rowId xmlns:a16="http://schemas.microsoft.com/office/drawing/2014/main" xmlns="" val="4137496414"/>
                  </a:ext>
                </a:extLst>
              </a:tr>
              <a:tr h="71091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smtClean="0"/>
                        <a:t>Must there be a certain quorum in attendance for decisions to be made?</a:t>
                      </a:r>
                      <a:endParaRPr lang="en-US" sz="1600" dirty="0" smtClean="0">
                        <a:latin typeface="Segoe UI" panose="020B0502040204020203" pitchFamily="34" charset="0"/>
                        <a:cs typeface="Segoe UI" panose="020B0502040204020203" pitchFamily="34" charset="0"/>
                      </a:endParaRPr>
                    </a:p>
                  </a:txBody>
                  <a:tcPr/>
                </a:tc>
                <a:tc>
                  <a:txBody>
                    <a:bodyPr/>
                    <a:lstStyle/>
                    <a:p>
                      <a:pPr marL="285750" indent="-285750">
                        <a:buFont typeface="Wingdings" panose="05000000000000000000" pitchFamily="2" charset="2"/>
                        <a:buChar char="Ø"/>
                      </a:pPr>
                      <a:r>
                        <a:rPr lang="en-US" sz="1200" dirty="0" smtClean="0"/>
                        <a:t>Yes,</a:t>
                      </a:r>
                      <a:r>
                        <a:rPr lang="en-US" sz="1200" baseline="0" dirty="0" smtClean="0"/>
                        <a:t> more than 2/3 present</a:t>
                      </a:r>
                    </a:p>
                    <a:p>
                      <a:pPr marL="285750" indent="-285750">
                        <a:buFont typeface="Wingdings" panose="05000000000000000000" pitchFamily="2" charset="2"/>
                        <a:buChar char="Ø"/>
                      </a:pPr>
                      <a:r>
                        <a:rPr lang="en-US" sz="1200" baseline="0" dirty="0" smtClean="0"/>
                        <a:t>Yes, more than half</a:t>
                      </a:r>
                    </a:p>
                    <a:p>
                      <a:pPr marL="285750" indent="-285750">
                        <a:buFont typeface="Wingdings" panose="05000000000000000000" pitchFamily="2" charset="2"/>
                        <a:buChar char="Ø"/>
                      </a:pPr>
                      <a:r>
                        <a:rPr lang="en-US" sz="1200" baseline="0" dirty="0" smtClean="0"/>
                        <a:t>No, decisions must continue with those that are present</a:t>
                      </a:r>
                      <a:endParaRPr lang="en-US" sz="1200" baseline="0" dirty="0" smtClean="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xmlns="" val="1215736664"/>
                  </a:ext>
                </a:extLst>
              </a:tr>
              <a:tr h="710916">
                <a:tc>
                  <a:txBody>
                    <a:bodyPr/>
                    <a:lstStyle/>
                    <a:p>
                      <a:pPr algn="r"/>
                      <a:r>
                        <a:rPr lang="en-US" sz="1600" dirty="0" smtClean="0"/>
                        <a:t>Will designees</a:t>
                      </a:r>
                      <a:r>
                        <a:rPr lang="en-US" sz="1600" baseline="0" dirty="0" smtClean="0"/>
                        <a:t> be allowed?</a:t>
                      </a:r>
                      <a:endParaRPr lang="en-US" sz="1600" dirty="0">
                        <a:latin typeface="Segoe UI" panose="020B0502040204020203" pitchFamily="34" charset="0"/>
                        <a:cs typeface="Segoe UI" panose="020B0502040204020203" pitchFamily="34" charset="0"/>
                      </a:endParaRPr>
                    </a:p>
                  </a:txBody>
                  <a:tcPr>
                    <a:solidFill>
                      <a:srgbClr val="1CA388">
                        <a:alpha val="20000"/>
                      </a:srgbClr>
                    </a:solidFill>
                  </a:tcPr>
                </a:tc>
                <a:tc>
                  <a:txBody>
                    <a:bodyPr/>
                    <a:lstStyle/>
                    <a:p>
                      <a:pPr marL="285750" indent="-285750">
                        <a:buFont typeface="Wingdings" panose="05000000000000000000" pitchFamily="2" charset="2"/>
                        <a:buChar char="Ø"/>
                      </a:pPr>
                      <a:r>
                        <a:rPr lang="en-US" sz="1200" dirty="0" smtClean="0"/>
                        <a:t>Yes</a:t>
                      </a:r>
                      <a:r>
                        <a:rPr lang="en-US" sz="1200" baseline="0" dirty="0" smtClean="0"/>
                        <a:t> or no</a:t>
                      </a:r>
                    </a:p>
                    <a:p>
                      <a:pPr marL="285750" indent="-285750">
                        <a:buFont typeface="Wingdings" panose="05000000000000000000" pitchFamily="2" charset="2"/>
                        <a:buChar char="Ø"/>
                      </a:pPr>
                      <a:r>
                        <a:rPr lang="en-US" sz="1200" baseline="0" dirty="0" smtClean="0"/>
                        <a:t>Must be consistent designees or can change</a:t>
                      </a:r>
                    </a:p>
                    <a:p>
                      <a:pPr marL="285750" indent="-285750">
                        <a:buFont typeface="Wingdings" panose="05000000000000000000" pitchFamily="2" charset="2"/>
                        <a:buChar char="Ø"/>
                      </a:pPr>
                      <a:r>
                        <a:rPr lang="en-US" sz="1200" baseline="0" dirty="0" smtClean="0"/>
                        <a:t>Does or doesn’t have decision making power</a:t>
                      </a:r>
                      <a:endParaRPr lang="en-US" sz="1200" baseline="0" dirty="0" smtClean="0">
                        <a:latin typeface="Segoe UI" panose="020B0502040204020203" pitchFamily="34" charset="0"/>
                        <a:cs typeface="Segoe UI" panose="020B0502040204020203" pitchFamily="34" charset="0"/>
                      </a:endParaRPr>
                    </a:p>
                  </a:txBody>
                  <a:tcPr>
                    <a:solidFill>
                      <a:srgbClr val="1CA388">
                        <a:alpha val="20000"/>
                      </a:srgbClr>
                    </a:solidFill>
                  </a:tcPr>
                </a:tc>
                <a:extLst>
                  <a:ext uri="{0D108BD9-81ED-4DB2-BD59-A6C34878D82A}">
                    <a16:rowId xmlns:a16="http://schemas.microsoft.com/office/drawing/2014/main" xmlns="" val="156959235"/>
                  </a:ext>
                </a:extLst>
              </a:tr>
              <a:tr h="710916">
                <a:tc>
                  <a:txBody>
                    <a:bodyPr/>
                    <a:lstStyle/>
                    <a:p>
                      <a:pPr algn="r"/>
                      <a:r>
                        <a:rPr lang="en-US" sz="1600" dirty="0" smtClean="0"/>
                        <a:t>Will there be work groups?</a:t>
                      </a:r>
                      <a:endParaRPr lang="en-US" sz="1600" dirty="0">
                        <a:latin typeface="Segoe UI" panose="020B0502040204020203" pitchFamily="34" charset="0"/>
                        <a:cs typeface="Segoe UI" panose="020B0502040204020203" pitchFamily="34" charset="0"/>
                      </a:endParaRPr>
                    </a:p>
                  </a:txBody>
                  <a:tcPr/>
                </a:tc>
                <a:tc>
                  <a:txBody>
                    <a:bodyPr/>
                    <a:lstStyle/>
                    <a:p>
                      <a:pPr marL="285750" indent="-285750">
                        <a:buFont typeface="Wingdings" panose="05000000000000000000" pitchFamily="2" charset="2"/>
                        <a:buChar char="Ø"/>
                      </a:pPr>
                      <a:r>
                        <a:rPr lang="en-US" sz="1200" dirty="0" smtClean="0"/>
                        <a:t>Temporarily approve work areas</a:t>
                      </a:r>
                    </a:p>
                    <a:p>
                      <a:pPr marL="285750" indent="-285750">
                        <a:buFont typeface="Wingdings" panose="05000000000000000000" pitchFamily="2" charset="2"/>
                        <a:buChar char="Ø"/>
                      </a:pPr>
                      <a:r>
                        <a:rPr lang="en-US" sz="1200" baseline="0" dirty="0" smtClean="0"/>
                        <a:t>Formally establish work areas</a:t>
                      </a:r>
                    </a:p>
                    <a:p>
                      <a:pPr marL="285750" indent="-285750">
                        <a:buFont typeface="Wingdings" panose="05000000000000000000" pitchFamily="2" charset="2"/>
                        <a:buChar char="Ø"/>
                      </a:pPr>
                      <a:r>
                        <a:rPr lang="en-US" sz="1200" baseline="0" dirty="0" smtClean="0"/>
                        <a:t>Do you need chairs of work groups and will you allow other stakeholders to join?</a:t>
                      </a:r>
                      <a:endParaRPr lang="en-US" sz="1200" baseline="0" dirty="0" smtClean="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xmlns="" val="3475800471"/>
                  </a:ext>
                </a:extLst>
              </a:tr>
              <a:tr h="71091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smtClean="0"/>
                        <a:t>Will you have chairs, co-chairs, vice chairs?</a:t>
                      </a:r>
                      <a:endParaRPr lang="en-US" sz="1600" dirty="0" smtClean="0">
                        <a:latin typeface="Segoe UI" panose="020B0502040204020203" pitchFamily="34" charset="0"/>
                        <a:cs typeface="Segoe UI" panose="020B0502040204020203" pitchFamily="34" charset="0"/>
                      </a:endParaRPr>
                    </a:p>
                  </a:txBody>
                  <a:tcPr>
                    <a:solidFill>
                      <a:srgbClr val="1CA388">
                        <a:alpha val="20000"/>
                      </a:srgbClr>
                    </a:solidFill>
                  </a:tcPr>
                </a:tc>
                <a:tc>
                  <a:txBody>
                    <a:bodyPr/>
                    <a:lstStyle/>
                    <a:p>
                      <a:pPr marL="285750" indent="-285750">
                        <a:buFont typeface="Wingdings" panose="05000000000000000000" pitchFamily="2" charset="2"/>
                        <a:buChar char="Ø"/>
                      </a:pPr>
                      <a:r>
                        <a:rPr lang="en-US" sz="1200" dirty="0" smtClean="0"/>
                        <a:t>Based on individual</a:t>
                      </a:r>
                      <a:r>
                        <a:rPr lang="en-US" sz="1200" baseline="0" dirty="0" smtClean="0"/>
                        <a:t> or position</a:t>
                      </a:r>
                    </a:p>
                    <a:p>
                      <a:pPr marL="285750" indent="-285750">
                        <a:buFont typeface="Wingdings" panose="05000000000000000000" pitchFamily="2" charset="2"/>
                        <a:buChar char="Ø"/>
                      </a:pPr>
                      <a:r>
                        <a:rPr lang="en-US" sz="1200" baseline="0" dirty="0" smtClean="0"/>
                        <a:t>Time limited/rotating or permanent</a:t>
                      </a:r>
                    </a:p>
                    <a:p>
                      <a:pPr marL="285750" indent="-285750">
                        <a:buFont typeface="Wingdings" panose="05000000000000000000" pitchFamily="2" charset="2"/>
                        <a:buChar char="Ø"/>
                      </a:pPr>
                      <a:r>
                        <a:rPr lang="en-US" sz="1200" baseline="0" dirty="0" smtClean="0"/>
                        <a:t>Staff will call meeting to order</a:t>
                      </a:r>
                      <a:endParaRPr lang="en-US" sz="1200" baseline="0" dirty="0" smtClean="0">
                        <a:latin typeface="Segoe UI" panose="020B0502040204020203" pitchFamily="34" charset="0"/>
                        <a:cs typeface="Segoe UI" panose="020B0502040204020203" pitchFamily="34" charset="0"/>
                      </a:endParaRPr>
                    </a:p>
                  </a:txBody>
                  <a:tcPr>
                    <a:solidFill>
                      <a:srgbClr val="1CA388">
                        <a:alpha val="20000"/>
                      </a:srgbClr>
                    </a:solidFill>
                  </a:tcPr>
                </a:tc>
                <a:extLst>
                  <a:ext uri="{0D108BD9-81ED-4DB2-BD59-A6C34878D82A}">
                    <a16:rowId xmlns:a16="http://schemas.microsoft.com/office/drawing/2014/main" xmlns="" val="2471913535"/>
                  </a:ext>
                </a:extLst>
              </a:tr>
              <a:tr h="355458">
                <a:tc>
                  <a:txBody>
                    <a:bodyPr/>
                    <a:lstStyle/>
                    <a:p>
                      <a:pPr algn="r"/>
                      <a:r>
                        <a:rPr lang="en-US" sz="1600" dirty="0" smtClean="0"/>
                        <a:t>Who will provide staffing?</a:t>
                      </a:r>
                      <a:endParaRPr lang="en-US" sz="1600" dirty="0">
                        <a:latin typeface="Segoe UI" panose="020B0502040204020203" pitchFamily="34" charset="0"/>
                        <a:cs typeface="Segoe UI" panose="020B0502040204020203" pitchFamily="34" charset="0"/>
                      </a:endParaRPr>
                    </a:p>
                  </a:txBody>
                  <a:tcPr/>
                </a:tc>
                <a:tc>
                  <a:txBody>
                    <a:bodyPr/>
                    <a:lstStyle/>
                    <a:p>
                      <a:endParaRPr lang="en-US"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xmlns="" val="2358451321"/>
                  </a:ext>
                </a:extLst>
              </a:tr>
              <a:tr h="561148">
                <a:tc>
                  <a:txBody>
                    <a:bodyPr/>
                    <a:lstStyle/>
                    <a:p>
                      <a:pPr algn="r"/>
                      <a:r>
                        <a:rPr lang="en-US" sz="1600" dirty="0" smtClean="0"/>
                        <a:t>Who will facilitate meetings?</a:t>
                      </a:r>
                      <a:endParaRPr lang="en-US" sz="1600" dirty="0">
                        <a:latin typeface="Segoe UI" panose="020B0502040204020203" pitchFamily="34" charset="0"/>
                        <a:cs typeface="Segoe UI" panose="020B0502040204020203" pitchFamily="34" charset="0"/>
                      </a:endParaRPr>
                    </a:p>
                  </a:txBody>
                  <a:tcPr>
                    <a:solidFill>
                      <a:srgbClr val="1CA388">
                        <a:alpha val="20000"/>
                      </a:srgbClr>
                    </a:solidFill>
                  </a:tcPr>
                </a:tc>
                <a:tc>
                  <a:txBody>
                    <a:bodyPr/>
                    <a:lstStyle/>
                    <a:p>
                      <a:endParaRPr lang="en-US" sz="1600" dirty="0">
                        <a:latin typeface="Segoe UI" panose="020B0502040204020203" pitchFamily="34" charset="0"/>
                        <a:cs typeface="Segoe UI" panose="020B0502040204020203" pitchFamily="34" charset="0"/>
                      </a:endParaRPr>
                    </a:p>
                  </a:txBody>
                  <a:tcPr>
                    <a:solidFill>
                      <a:srgbClr val="1CA388">
                        <a:alpha val="20000"/>
                      </a:srgbClr>
                    </a:solidFill>
                  </a:tcPr>
                </a:tc>
                <a:extLst>
                  <a:ext uri="{0D108BD9-81ED-4DB2-BD59-A6C34878D82A}">
                    <a16:rowId xmlns:a16="http://schemas.microsoft.com/office/drawing/2014/main" xmlns="" val="2802887916"/>
                  </a:ext>
                </a:extLst>
              </a:tr>
            </a:tbl>
          </a:graphicData>
        </a:graphic>
      </p:graphicFrame>
    </p:spTree>
    <p:extLst>
      <p:ext uri="{BB962C8B-B14F-4D97-AF65-F5344CB8AC3E}">
        <p14:creationId xmlns:p14="http://schemas.microsoft.com/office/powerpoint/2010/main" val="2345606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normAutofit/>
          </a:bodyPr>
          <a:lstStyle/>
          <a:p>
            <a:pPr algn="ctr" eaLnBrk="1" hangingPunct="1"/>
            <a:endParaRPr lang="en-US" sz="3300" dirty="0"/>
          </a:p>
        </p:txBody>
      </p:sp>
      <p:sp>
        <p:nvSpPr>
          <p:cNvPr id="47106" name="Rectangle 3"/>
          <p:cNvSpPr>
            <a:spLocks noGrp="1" noChangeArrowheads="1"/>
          </p:cNvSpPr>
          <p:nvPr>
            <p:ph sz="half" idx="1"/>
          </p:nvPr>
        </p:nvSpPr>
        <p:spPr>
          <a:xfrm>
            <a:off x="676195" y="2028584"/>
            <a:ext cx="4794837" cy="4041803"/>
          </a:xfrm>
        </p:spPr>
        <p:txBody>
          <a:bodyPr>
            <a:noAutofit/>
          </a:bodyPr>
          <a:lstStyle/>
          <a:p>
            <a:pPr>
              <a:lnSpc>
                <a:spcPct val="80000"/>
              </a:lnSpc>
            </a:pPr>
            <a:r>
              <a:rPr lang="en-US" sz="2000" dirty="0"/>
              <a:t>Start on time/end on time</a:t>
            </a:r>
          </a:p>
          <a:p>
            <a:pPr eaLnBrk="1" hangingPunct="1">
              <a:lnSpc>
                <a:spcPct val="80000"/>
              </a:lnSpc>
              <a:buFont typeface="Arial" panose="020B0604020202020204" pitchFamily="34" charset="0"/>
              <a:buChar char="•"/>
            </a:pPr>
            <a:r>
              <a:rPr lang="en-US" sz="2000" dirty="0" smtClean="0"/>
              <a:t>Everyone’s </a:t>
            </a:r>
            <a:r>
              <a:rPr lang="en-US" sz="2000" dirty="0"/>
              <a:t>input is </a:t>
            </a:r>
            <a:r>
              <a:rPr lang="en-US" sz="2000" dirty="0" smtClean="0"/>
              <a:t>important, so pay attention to how often you speak</a:t>
            </a:r>
            <a:endParaRPr lang="en-US" sz="2000" dirty="0"/>
          </a:p>
          <a:p>
            <a:pPr eaLnBrk="1" hangingPunct="1">
              <a:lnSpc>
                <a:spcPct val="80000"/>
              </a:lnSpc>
              <a:buFont typeface="Arial" panose="020B0604020202020204" pitchFamily="34" charset="0"/>
              <a:buChar char="•"/>
            </a:pPr>
            <a:r>
              <a:rPr lang="en-US" sz="2000" dirty="0" smtClean="0"/>
              <a:t>Listen </a:t>
            </a:r>
            <a:r>
              <a:rPr lang="en-US" sz="2000" dirty="0"/>
              <a:t>with an open mind, and for commonalities</a:t>
            </a:r>
          </a:p>
          <a:p>
            <a:pPr lvl="0">
              <a:lnSpc>
                <a:spcPct val="80000"/>
              </a:lnSpc>
              <a:buFont typeface="Arial" panose="020B0604020202020204" pitchFamily="34" charset="0"/>
              <a:buChar char="•"/>
            </a:pPr>
            <a:r>
              <a:rPr lang="en-US" sz="2000" dirty="0"/>
              <a:t>Keep your commitments/ follow up and follow through</a:t>
            </a:r>
          </a:p>
          <a:p>
            <a:pPr eaLnBrk="1" hangingPunct="1">
              <a:lnSpc>
                <a:spcPct val="80000"/>
              </a:lnSpc>
              <a:buFont typeface="Arial" panose="020B0604020202020204" pitchFamily="34" charset="0"/>
              <a:buChar char="•"/>
            </a:pPr>
            <a:r>
              <a:rPr lang="en-US" sz="2000" dirty="0"/>
              <a:t>Balance the need for thorough input with the need to move forward</a:t>
            </a:r>
          </a:p>
        </p:txBody>
      </p:sp>
      <p:sp>
        <p:nvSpPr>
          <p:cNvPr id="2" name="Content Placeholder 1"/>
          <p:cNvSpPr>
            <a:spLocks noGrp="1"/>
          </p:cNvSpPr>
          <p:nvPr>
            <p:ph sz="half" idx="2"/>
          </p:nvPr>
        </p:nvSpPr>
        <p:spPr>
          <a:xfrm>
            <a:off x="6406081" y="2241551"/>
            <a:ext cx="4781872" cy="3828836"/>
          </a:xfrm>
        </p:spPr>
        <p:txBody>
          <a:bodyPr/>
          <a:lstStyle/>
          <a:p>
            <a:pPr>
              <a:lnSpc>
                <a:spcPct val="80000"/>
              </a:lnSpc>
              <a:buFont typeface="Arial" panose="020B0604020202020204" pitchFamily="34" charset="0"/>
              <a:buChar char="•"/>
            </a:pPr>
            <a:r>
              <a:rPr lang="en-US" sz="2000" dirty="0"/>
              <a:t>Don’t just disagree, offer a doable alternative idea</a:t>
            </a:r>
          </a:p>
          <a:p>
            <a:pPr lvl="0">
              <a:buFont typeface="Arial" panose="020B0604020202020204" pitchFamily="34" charset="0"/>
              <a:buChar char="•"/>
            </a:pPr>
            <a:r>
              <a:rPr lang="en-US" sz="2000" dirty="0"/>
              <a:t>Speak to the point on the floor</a:t>
            </a:r>
          </a:p>
          <a:p>
            <a:pPr>
              <a:buFont typeface="Arial" panose="020B0604020202020204" pitchFamily="34" charset="0"/>
              <a:buChar char="•"/>
            </a:pPr>
            <a:r>
              <a:rPr lang="en-US" sz="2000" dirty="0"/>
              <a:t>Define terms and acronyms</a:t>
            </a:r>
          </a:p>
          <a:p>
            <a:pPr>
              <a:buFont typeface="Arial" panose="020B0604020202020204" pitchFamily="34" charset="0"/>
              <a:buChar char="•"/>
            </a:pPr>
            <a:r>
              <a:rPr lang="en-US" sz="2000" dirty="0"/>
              <a:t>Think </a:t>
            </a:r>
            <a:r>
              <a:rPr lang="en-US" sz="2000" dirty="0" smtClean="0"/>
              <a:t>broadly, not just about ‘your issue’ </a:t>
            </a:r>
            <a:endParaRPr lang="en-US" sz="2000" dirty="0"/>
          </a:p>
          <a:p>
            <a:pPr>
              <a:buFont typeface="Arial" panose="020B0604020202020204" pitchFamily="34" charset="0"/>
              <a:buChar char="•"/>
            </a:pPr>
            <a:r>
              <a:rPr lang="en-US" sz="2000" dirty="0"/>
              <a:t>Support your position with data</a:t>
            </a:r>
          </a:p>
          <a:p>
            <a:endParaRPr lang="en-US" dirty="0"/>
          </a:p>
        </p:txBody>
      </p:sp>
      <p:pic>
        <p:nvPicPr>
          <p:cNvPr id="1028" name="Picture 4" descr="http://center.babygaga.com/images/articles/article-images-big/19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656" y="310137"/>
            <a:ext cx="2946797" cy="142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988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numCol="1"/>
          <a:lstStyle/>
          <a:p>
            <a:r>
              <a:rPr lang="en-US" dirty="0" smtClean="0"/>
              <a:t>Richmond’s Education Compact</a:t>
            </a:r>
            <a:endParaRPr lang="en-US" dirty="0"/>
          </a:p>
        </p:txBody>
      </p:sp>
      <p:sp>
        <p:nvSpPr>
          <p:cNvPr id="5" name="Subtitle 4"/>
          <p:cNvSpPr>
            <a:spLocks noGrp="1"/>
          </p:cNvSpPr>
          <p:nvPr>
            <p:ph type="subTitle" idx="1"/>
          </p:nvPr>
        </p:nvSpPr>
        <p:spPr/>
        <p:txBody>
          <a:bodyPr numCol="1">
            <a:normAutofit/>
          </a:bodyPr>
          <a:lstStyle/>
          <a:p>
            <a:r>
              <a:rPr lang="en-US" sz="4000" i="1" dirty="0" smtClean="0">
                <a:latin typeface="Bookman Old Style" panose="02050604050505020204" pitchFamily="18" charset="0"/>
              </a:rPr>
              <a:t>Purpose and structure</a:t>
            </a:r>
            <a:endParaRPr lang="en-US" sz="4000" i="1" dirty="0">
              <a:latin typeface="Bookman Old Style" panose="02050604050505020204" pitchFamily="18" charset="0"/>
            </a:endParaRPr>
          </a:p>
        </p:txBody>
      </p:sp>
    </p:spTree>
    <p:extLst>
      <p:ext uri="{BB962C8B-B14F-4D97-AF65-F5344CB8AC3E}">
        <p14:creationId xmlns:p14="http://schemas.microsoft.com/office/powerpoint/2010/main" val="2835073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562" y="388871"/>
            <a:ext cx="7543800" cy="999271"/>
          </a:xfrm>
        </p:spPr>
        <p:txBody>
          <a:bodyPr/>
          <a:lstStyle/>
          <a:p>
            <a:pPr lvl="1" algn="l" rtl="0">
              <a:lnSpc>
                <a:spcPct val="85000"/>
              </a:lnSpc>
              <a:spcBef>
                <a:spcPct val="0"/>
              </a:spcBef>
            </a:pPr>
            <a:r>
              <a:rPr lang="en-GB" sz="2531" b="1" dirty="0" smtClean="0"/>
              <a:t>Sample Roles for members:</a:t>
            </a:r>
            <a:r>
              <a:rPr lang="en-US" sz="1200" dirty="0"/>
              <a:t/>
            </a:r>
            <a:br>
              <a:rPr lang="en-US" sz="1200" dirty="0"/>
            </a:br>
            <a:endParaRPr lang="en-US" dirty="0"/>
          </a:p>
        </p:txBody>
      </p:sp>
      <p:sp>
        <p:nvSpPr>
          <p:cNvPr id="3" name="Content Placeholder 2"/>
          <p:cNvSpPr>
            <a:spLocks noGrp="1"/>
          </p:cNvSpPr>
          <p:nvPr>
            <p:ph idx="1"/>
          </p:nvPr>
        </p:nvSpPr>
        <p:spPr>
          <a:xfrm>
            <a:off x="891348" y="1144919"/>
            <a:ext cx="10296605" cy="5109883"/>
          </a:xfrm>
        </p:spPr>
        <p:txBody>
          <a:bodyPr>
            <a:normAutofit lnSpcReduction="10000"/>
          </a:bodyPr>
          <a:lstStyle/>
          <a:p>
            <a:r>
              <a:rPr lang="en-GB" sz="2000" dirty="0" smtClean="0"/>
              <a:t>Consider the full landscape of policies, systems and data about children and youth</a:t>
            </a:r>
          </a:p>
          <a:p>
            <a:pPr marL="0" indent="0">
              <a:buNone/>
            </a:pPr>
            <a:endParaRPr lang="en-US" sz="2000" dirty="0"/>
          </a:p>
          <a:p>
            <a:pPr lvl="0"/>
            <a:r>
              <a:rPr lang="en-GB" sz="2000" dirty="0"/>
              <a:t>Serve as </a:t>
            </a:r>
            <a:r>
              <a:rPr lang="en-GB" sz="2000" dirty="0" smtClean="0"/>
              <a:t>a visible champion </a:t>
            </a:r>
            <a:r>
              <a:rPr lang="en-GB" sz="2000" dirty="0"/>
              <a:t>on children and youth issues within the community and within </a:t>
            </a:r>
            <a:r>
              <a:rPr lang="en-GB" sz="2000" dirty="0" smtClean="0"/>
              <a:t>your </a:t>
            </a:r>
            <a:r>
              <a:rPr lang="en-GB" sz="2000" dirty="0"/>
              <a:t>sector and </a:t>
            </a:r>
            <a:r>
              <a:rPr lang="en-GB" sz="2000" dirty="0" smtClean="0"/>
              <a:t>organization</a:t>
            </a:r>
          </a:p>
          <a:p>
            <a:pPr marL="0" lvl="0" indent="0">
              <a:buNone/>
            </a:pPr>
            <a:endParaRPr lang="en-US" sz="2000" dirty="0"/>
          </a:p>
          <a:p>
            <a:pPr lvl="0"/>
            <a:r>
              <a:rPr lang="en-GB" sz="2000" dirty="0"/>
              <a:t>Model desired changes/policy directions within </a:t>
            </a:r>
            <a:r>
              <a:rPr lang="en-GB" sz="2000" dirty="0" smtClean="0"/>
              <a:t>your </a:t>
            </a:r>
            <a:r>
              <a:rPr lang="en-GB" sz="2000" dirty="0"/>
              <a:t>organization/sphere of </a:t>
            </a:r>
            <a:r>
              <a:rPr lang="en-GB" sz="2000" dirty="0" smtClean="0"/>
              <a:t>influence</a:t>
            </a:r>
          </a:p>
          <a:p>
            <a:pPr lvl="0"/>
            <a:endParaRPr lang="en-US" sz="2000" dirty="0"/>
          </a:p>
          <a:p>
            <a:pPr lvl="0"/>
            <a:r>
              <a:rPr lang="en-GB" sz="2000" dirty="0"/>
              <a:t>Direct resources (funding, people, advocacy, attention, etc.) to address identified </a:t>
            </a:r>
            <a:r>
              <a:rPr lang="en-GB" sz="2000" dirty="0" smtClean="0"/>
              <a:t>issues within your organization</a:t>
            </a:r>
          </a:p>
          <a:p>
            <a:pPr lvl="0"/>
            <a:endParaRPr lang="en-US" sz="2000" dirty="0"/>
          </a:p>
          <a:p>
            <a:pPr lvl="0"/>
            <a:r>
              <a:rPr lang="en-GB" sz="2000" dirty="0"/>
              <a:t>Provide </a:t>
            </a:r>
            <a:r>
              <a:rPr lang="en-GB" sz="2000" dirty="0" smtClean="0"/>
              <a:t>perspective </a:t>
            </a:r>
            <a:r>
              <a:rPr lang="en-GB" sz="2000" dirty="0"/>
              <a:t>from </a:t>
            </a:r>
            <a:r>
              <a:rPr lang="en-GB" sz="2000" dirty="0" smtClean="0"/>
              <a:t>your sector </a:t>
            </a:r>
            <a:r>
              <a:rPr lang="en-GB" sz="2000" dirty="0"/>
              <a:t>and serve as </a:t>
            </a:r>
            <a:r>
              <a:rPr lang="en-GB" sz="2000" dirty="0" smtClean="0"/>
              <a:t>a voice </a:t>
            </a:r>
            <a:r>
              <a:rPr lang="en-GB" sz="2000" dirty="0"/>
              <a:t>of the sector, able to discuss current trends and </a:t>
            </a:r>
            <a:r>
              <a:rPr lang="en-GB" sz="2000" dirty="0" smtClean="0"/>
              <a:t>efforts</a:t>
            </a:r>
          </a:p>
          <a:p>
            <a:pPr lvl="0"/>
            <a:endParaRPr lang="en-US" sz="2000" dirty="0"/>
          </a:p>
          <a:p>
            <a:pPr lvl="0"/>
            <a:r>
              <a:rPr lang="en-GB" sz="2000" dirty="0"/>
              <a:t>Review and provide data to aid in </a:t>
            </a:r>
            <a:r>
              <a:rPr lang="en-GB" sz="2000" dirty="0" smtClean="0"/>
              <a:t>decision-making</a:t>
            </a:r>
            <a:endParaRPr lang="en-US" sz="2000" dirty="0"/>
          </a:p>
          <a:p>
            <a:endParaRPr lang="en-US" dirty="0"/>
          </a:p>
        </p:txBody>
      </p:sp>
      <p:sp>
        <p:nvSpPr>
          <p:cNvPr id="4" name="Footer Placeholder 3"/>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50" normalizeH="0" baseline="0" noProof="0">
              <a:ln>
                <a:noFill/>
              </a:ln>
              <a:solidFill>
                <a:prstClr val="black">
                  <a:tint val="75000"/>
                </a:prstClr>
              </a:solidFill>
              <a:effectLst/>
              <a:uLnTx/>
              <a:uFillTx/>
              <a:latin typeface="Segoe UI"/>
              <a:ea typeface="+mn-ea"/>
              <a:cs typeface="+mn-cs"/>
            </a:endParaRPr>
          </a:p>
        </p:txBody>
      </p:sp>
      <p:sp>
        <p:nvSpPr>
          <p:cNvPr id="5" name="Slide Number Placeholder 4"/>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4FC3F0-CAD9-40E1-BC3F-E82F9BB6EC71}"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3540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numCol="1"/>
          <a:lstStyle/>
          <a:p>
            <a:r>
              <a:rPr lang="en-US" dirty="0" smtClean="0"/>
              <a:t>Next Steps</a:t>
            </a:r>
            <a:endParaRPr lang="en-US" dirty="0"/>
          </a:p>
        </p:txBody>
      </p:sp>
      <p:sp>
        <p:nvSpPr>
          <p:cNvPr id="5" name="Subtitle 4"/>
          <p:cNvSpPr>
            <a:spLocks noGrp="1"/>
          </p:cNvSpPr>
          <p:nvPr>
            <p:ph type="subTitle" idx="1"/>
          </p:nvPr>
        </p:nvSpPr>
        <p:spPr/>
        <p:txBody>
          <a:bodyPr numCol="1"/>
          <a:lstStyle/>
          <a:p>
            <a:endParaRPr lang="en-US" dirty="0"/>
          </a:p>
        </p:txBody>
      </p:sp>
    </p:spTree>
    <p:extLst>
      <p:ext uri="{BB962C8B-B14F-4D97-AF65-F5344CB8AC3E}">
        <p14:creationId xmlns:p14="http://schemas.microsoft.com/office/powerpoint/2010/main" val="323695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Richmond’s Education Compact </a:t>
            </a:r>
            <a:br>
              <a:rPr lang="en-US" dirty="0" smtClean="0"/>
            </a:br>
            <a:r>
              <a:rPr lang="en-US" dirty="0" smtClean="0"/>
              <a:t>Collaboration Structure</a:t>
            </a:r>
            <a:endParaRPr lang="en-US" dirty="0"/>
          </a:p>
        </p:txBody>
      </p:sp>
      <p:graphicFrame>
        <p:nvGraphicFramePr>
          <p:cNvPr id="4" name="Content Placeholder 3"/>
          <p:cNvGraphicFramePr>
            <a:graphicFrameLocks noGrp="1"/>
          </p:cNvGraphicFramePr>
          <p:nvPr>
            <p:ph idx="1"/>
            <p:extLst/>
          </p:nvPr>
        </p:nvGraphicFramePr>
        <p:xfrm>
          <a:off x="733168" y="1846263"/>
          <a:ext cx="10422195" cy="4389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61535" y="3591640"/>
            <a:ext cx="2875006" cy="2031325"/>
          </a:xfrm>
          <a:prstGeom prst="rect">
            <a:avLst/>
          </a:prstGeom>
          <a:noFill/>
        </p:spPr>
        <p:txBody>
          <a:bodyPr wrap="square" numCol="1" rtlCol="0">
            <a:spAutoFit/>
          </a:bodyPr>
          <a:lstStyle/>
          <a:p>
            <a:r>
              <a:rPr lang="en-US" b="1" dirty="0" smtClean="0"/>
              <a:t>Children’s Cabinet</a:t>
            </a:r>
            <a:r>
              <a:rPr lang="en-US" dirty="0" smtClean="0"/>
              <a:t>: </a:t>
            </a:r>
          </a:p>
          <a:p>
            <a:pPr marL="285750" indent="-285750">
              <a:buFont typeface="Arial" panose="020B0604020202020204" pitchFamily="34" charset="0"/>
              <a:buChar char="•"/>
            </a:pPr>
            <a:r>
              <a:rPr lang="en-US" dirty="0" smtClean="0"/>
              <a:t>Identify </a:t>
            </a:r>
            <a:r>
              <a:rPr lang="en-US" dirty="0"/>
              <a:t>opportunities for </a:t>
            </a:r>
            <a:r>
              <a:rPr lang="en-US" dirty="0" smtClean="0"/>
              <a:t>collaboration</a:t>
            </a:r>
            <a:endParaRPr lang="en-US" dirty="0"/>
          </a:p>
          <a:p>
            <a:pPr marL="285750" indent="-285750">
              <a:buFont typeface="Arial" panose="020B0604020202020204" pitchFamily="34" charset="0"/>
              <a:buChar char="•"/>
            </a:pPr>
            <a:r>
              <a:rPr lang="en-US" dirty="0" smtClean="0"/>
              <a:t>Align support services and facilitate </a:t>
            </a:r>
            <a:r>
              <a:rPr lang="en-US" dirty="0"/>
              <a:t>effective </a:t>
            </a:r>
            <a:r>
              <a:rPr lang="en-US" dirty="0" smtClean="0"/>
              <a:t>implementation</a:t>
            </a:r>
            <a:endParaRPr lang="en-US" dirty="0"/>
          </a:p>
          <a:p>
            <a:endParaRPr lang="en-US" dirty="0"/>
          </a:p>
        </p:txBody>
      </p:sp>
      <p:sp>
        <p:nvSpPr>
          <p:cNvPr id="6" name="TextBox 5"/>
          <p:cNvSpPr txBox="1"/>
          <p:nvPr/>
        </p:nvSpPr>
        <p:spPr>
          <a:xfrm>
            <a:off x="7538222" y="1732829"/>
            <a:ext cx="3838833" cy="2308324"/>
          </a:xfrm>
          <a:prstGeom prst="rect">
            <a:avLst/>
          </a:prstGeom>
          <a:noFill/>
        </p:spPr>
        <p:txBody>
          <a:bodyPr wrap="square" numCol="1" rtlCol="0">
            <a:spAutoFit/>
          </a:bodyPr>
          <a:lstStyle/>
          <a:p>
            <a:r>
              <a:rPr lang="en-US" b="1" dirty="0" smtClean="0"/>
              <a:t>Ed Compact Team</a:t>
            </a:r>
            <a:r>
              <a:rPr lang="en-US" dirty="0" smtClean="0"/>
              <a:t>:</a:t>
            </a:r>
          </a:p>
          <a:p>
            <a:pPr marL="285750" indent="-285750" fontAlgn="base">
              <a:buFont typeface="Arial" panose="020B0604020202020204" pitchFamily="34" charset="0"/>
              <a:buChar char="•"/>
            </a:pPr>
            <a:r>
              <a:rPr lang="en-US" dirty="0"/>
              <a:t>E</a:t>
            </a:r>
            <a:r>
              <a:rPr lang="en-US" dirty="0" smtClean="0"/>
              <a:t>xplore </a:t>
            </a:r>
            <a:r>
              <a:rPr lang="en-US" dirty="0"/>
              <a:t>current needs, best and promising practices, strategies, policies and proposals for supporting the whole </a:t>
            </a:r>
            <a:r>
              <a:rPr lang="en-US" dirty="0" smtClean="0"/>
              <a:t>child</a:t>
            </a:r>
            <a:endParaRPr lang="en-US" dirty="0"/>
          </a:p>
          <a:p>
            <a:pPr marL="285750" indent="-285750" fontAlgn="base">
              <a:buFont typeface="Arial" panose="020B0604020202020204" pitchFamily="34" charset="0"/>
              <a:buChar char="•"/>
            </a:pPr>
            <a:r>
              <a:rPr lang="en-US" dirty="0" smtClean="0"/>
              <a:t>Provide non-binding advisory input to </a:t>
            </a:r>
            <a:r>
              <a:rPr lang="en-US" dirty="0"/>
              <a:t>council, the </a:t>
            </a:r>
            <a:r>
              <a:rPr lang="en-US" dirty="0" smtClean="0"/>
              <a:t>mayor, </a:t>
            </a:r>
            <a:r>
              <a:rPr lang="en-US" dirty="0"/>
              <a:t>or the school board</a:t>
            </a:r>
          </a:p>
        </p:txBody>
      </p:sp>
      <p:sp>
        <p:nvSpPr>
          <p:cNvPr id="7" name="TextBox 6"/>
          <p:cNvSpPr txBox="1"/>
          <p:nvPr/>
        </p:nvSpPr>
        <p:spPr>
          <a:xfrm>
            <a:off x="8431426" y="4365127"/>
            <a:ext cx="3245709" cy="2862322"/>
          </a:xfrm>
          <a:prstGeom prst="rect">
            <a:avLst/>
          </a:prstGeom>
          <a:noFill/>
        </p:spPr>
        <p:txBody>
          <a:bodyPr wrap="square" numCol="1" rtlCol="0">
            <a:spAutoFit/>
          </a:bodyPr>
          <a:lstStyle/>
          <a:p>
            <a:r>
              <a:rPr lang="en-US" b="1" dirty="0" smtClean="0"/>
              <a:t>Quarterly Meetings</a:t>
            </a:r>
            <a:r>
              <a:rPr lang="en-US" dirty="0" smtClean="0"/>
              <a:t>:</a:t>
            </a:r>
          </a:p>
          <a:p>
            <a:r>
              <a:rPr lang="en-US" dirty="0" smtClean="0"/>
              <a:t>Communication and information-sharing on issues </a:t>
            </a:r>
            <a:r>
              <a:rPr lang="en-US" dirty="0"/>
              <a:t>for our children and </a:t>
            </a:r>
            <a:r>
              <a:rPr lang="en-US" dirty="0" smtClean="0"/>
              <a:t>youth to </a:t>
            </a:r>
            <a:r>
              <a:rPr lang="en-US" dirty="0"/>
              <a:t>build shared understanding of the needs and strategies for addressing </a:t>
            </a:r>
            <a:r>
              <a:rPr lang="en-US" dirty="0" smtClean="0"/>
              <a:t>them</a:t>
            </a:r>
            <a:endParaRPr lang="en-US" dirty="0"/>
          </a:p>
          <a:p>
            <a:r>
              <a:rPr lang="en-US" dirty="0"/>
              <a:t/>
            </a:r>
            <a:br>
              <a:rPr lang="en-US" dirty="0"/>
            </a:br>
            <a:endParaRPr lang="en-US" dirty="0"/>
          </a:p>
          <a:p>
            <a:endParaRPr lang="en-US" dirty="0"/>
          </a:p>
        </p:txBody>
      </p:sp>
    </p:spTree>
    <p:extLst>
      <p:ext uri="{BB962C8B-B14F-4D97-AF65-F5344CB8AC3E}">
        <p14:creationId xmlns:p14="http://schemas.microsoft.com/office/powerpoint/2010/main" val="2652962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3755" y="281158"/>
            <a:ext cx="10058400" cy="3566160"/>
          </a:xfrm>
        </p:spPr>
        <p:txBody>
          <a:bodyPr numCol="1">
            <a:normAutofit/>
          </a:bodyPr>
          <a:lstStyle/>
          <a:p>
            <a:pPr fontAlgn="base"/>
            <a:r>
              <a:rPr lang="en-US" dirty="0" smtClean="0"/>
              <a:t>A Whole Child Approach</a:t>
            </a:r>
            <a:endParaRPr lang="en-US" dirty="0"/>
          </a:p>
        </p:txBody>
      </p:sp>
      <p:sp>
        <p:nvSpPr>
          <p:cNvPr id="5" name="Subtitle 4"/>
          <p:cNvSpPr>
            <a:spLocks noGrp="1"/>
          </p:cNvSpPr>
          <p:nvPr>
            <p:ph type="subTitle" idx="1"/>
          </p:nvPr>
        </p:nvSpPr>
        <p:spPr>
          <a:xfrm>
            <a:off x="947351" y="3937686"/>
            <a:ext cx="10593860" cy="1320114"/>
          </a:xfrm>
        </p:spPr>
        <p:txBody>
          <a:bodyPr numCol="1">
            <a:normAutofit fontScale="77500" lnSpcReduction="20000"/>
          </a:bodyPr>
          <a:lstStyle/>
          <a:p>
            <a:r>
              <a:rPr lang="en-US" sz="3200" i="1" dirty="0" smtClean="0">
                <a:latin typeface="Bookman Old Style" panose="02050604050505020204" pitchFamily="18" charset="0"/>
              </a:rPr>
              <a:t>National</a:t>
            </a:r>
            <a:r>
              <a:rPr lang="en-US" sz="3200" i="1" dirty="0">
                <a:latin typeface="Bookman Old Style" panose="02050604050505020204" pitchFamily="18" charset="0"/>
              </a:rPr>
              <a:t>, </a:t>
            </a:r>
            <a:r>
              <a:rPr lang="en-US" sz="3200" i="1" dirty="0" smtClean="0">
                <a:latin typeface="Bookman Old Style" panose="02050604050505020204" pitchFamily="18" charset="0"/>
              </a:rPr>
              <a:t>State, </a:t>
            </a:r>
            <a:r>
              <a:rPr lang="en-US" sz="3200" i="1" dirty="0">
                <a:latin typeface="Bookman Old Style" panose="02050604050505020204" pitchFamily="18" charset="0"/>
              </a:rPr>
              <a:t>and Local </a:t>
            </a:r>
            <a:r>
              <a:rPr lang="en-US" sz="3200" i="1" dirty="0" smtClean="0">
                <a:latin typeface="Bookman Old Style" panose="02050604050505020204" pitchFamily="18" charset="0"/>
              </a:rPr>
              <a:t>Efforts</a:t>
            </a:r>
          </a:p>
          <a:p>
            <a:r>
              <a:rPr lang="en-US" sz="3200" i="1" dirty="0">
                <a:latin typeface="Bookman Old Style" panose="02050604050505020204" pitchFamily="18" charset="0"/>
              </a:rPr>
              <a:t/>
            </a:r>
            <a:br>
              <a:rPr lang="en-US" sz="3200" i="1" dirty="0">
                <a:latin typeface="Bookman Old Style" panose="02050604050505020204" pitchFamily="18" charset="0"/>
              </a:rPr>
            </a:br>
            <a:r>
              <a:rPr lang="en-US" sz="3200" i="1" dirty="0">
                <a:latin typeface="Bookman Old Style" panose="02050604050505020204" pitchFamily="18" charset="0"/>
              </a:rPr>
              <a:t>Considerations for Getting a New Group Started</a:t>
            </a:r>
            <a:r>
              <a:rPr lang="en-US" dirty="0"/>
              <a:t/>
            </a:r>
            <a:br>
              <a:rPr lang="en-US" dirty="0"/>
            </a:br>
            <a:endParaRPr lang="en-US" dirty="0"/>
          </a:p>
        </p:txBody>
      </p:sp>
    </p:spTree>
    <p:extLst>
      <p:ext uri="{BB962C8B-B14F-4D97-AF65-F5344CB8AC3E}">
        <p14:creationId xmlns:p14="http://schemas.microsoft.com/office/powerpoint/2010/main" val="1222045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838200" y="365130"/>
            <a:ext cx="10515600" cy="1038002"/>
          </a:xfrm>
        </p:spPr>
        <p:txBody>
          <a:bodyPr>
            <a:normAutofit fontScale="90000"/>
          </a:bodyPr>
          <a:lstStyle/>
          <a:p>
            <a:pPr algn="ctr" eaLnBrk="1" hangingPunct="1"/>
            <a:r>
              <a:rPr lang="en-US" altLang="en-US" sz="2700" b="0" dirty="0" smtClean="0">
                <a:cs typeface="Franklin Gothic Demi" panose="020B0703020102020204" pitchFamily="34" charset="0"/>
              </a:rPr>
              <a:t>Changing the Odds for Youth by Changing the Way Leaders Do Business. </a:t>
            </a:r>
            <a:r>
              <a:rPr lang="en-US" altLang="en-US" sz="3600" dirty="0" smtClean="0">
                <a:cs typeface="Franklin Gothic Demi" panose="020B0703020102020204" pitchFamily="34" charset="0"/>
              </a:rPr>
              <a:t/>
            </a:r>
            <a:br>
              <a:rPr lang="en-US" altLang="en-US" sz="3600" dirty="0" smtClean="0">
                <a:cs typeface="Franklin Gothic Demi" panose="020B0703020102020204" pitchFamily="34" charset="0"/>
              </a:rPr>
            </a:br>
            <a:r>
              <a:rPr lang="en-US" altLang="en-US" sz="3600" b="0" dirty="0" smtClean="0">
                <a:solidFill>
                  <a:schemeClr val="accent1">
                    <a:lumMod val="75000"/>
                  </a:schemeClr>
                </a:solidFill>
                <a:cs typeface="Franklin Gothic Demi" panose="020B0703020102020204" pitchFamily="34" charset="0"/>
              </a:rPr>
              <a:t>The </a:t>
            </a:r>
            <a:r>
              <a:rPr lang="en-US" altLang="en-US" sz="3600" b="0" dirty="0">
                <a:solidFill>
                  <a:schemeClr val="accent1">
                    <a:lumMod val="75000"/>
                  </a:schemeClr>
                </a:solidFill>
                <a:cs typeface="Franklin Gothic Demi" panose="020B0703020102020204" pitchFamily="34" charset="0"/>
              </a:rPr>
              <a:t>R</a:t>
            </a:r>
            <a:r>
              <a:rPr lang="en-US" altLang="en-US" sz="3600" b="0" dirty="0" smtClean="0">
                <a:solidFill>
                  <a:schemeClr val="accent1">
                    <a:lumMod val="75000"/>
                  </a:schemeClr>
                </a:solidFill>
                <a:cs typeface="Franklin Gothic Demi" panose="020B0703020102020204" pitchFamily="34" charset="0"/>
              </a:rPr>
              <a:t>eadiness </a:t>
            </a:r>
            <a:r>
              <a:rPr lang="en-US" altLang="en-US" sz="3600" b="0" dirty="0">
                <a:solidFill>
                  <a:schemeClr val="accent1">
                    <a:lumMod val="75000"/>
                  </a:schemeClr>
                </a:solidFill>
                <a:cs typeface="Franklin Gothic Demi" panose="020B0703020102020204" pitchFamily="34" charset="0"/>
              </a:rPr>
              <a:t>T</a:t>
            </a:r>
            <a:r>
              <a:rPr lang="en-US" altLang="en-US" sz="3600" b="0" dirty="0" smtClean="0">
                <a:solidFill>
                  <a:schemeClr val="accent1">
                    <a:lumMod val="75000"/>
                  </a:schemeClr>
                </a:solidFill>
                <a:cs typeface="Franklin Gothic Demi" panose="020B0703020102020204" pitchFamily="34" charset="0"/>
              </a:rPr>
              <a:t>arget</a:t>
            </a:r>
            <a:endParaRPr lang="en-US" altLang="en-US" sz="3600" b="0" dirty="0">
              <a:solidFill>
                <a:schemeClr val="accent1">
                  <a:lumMod val="75000"/>
                </a:schemeClr>
              </a:solidFill>
              <a:cs typeface="Franklin Gothic Demi" panose="020B0703020102020204" pitchFamily="34" charset="0"/>
            </a:endParaRPr>
          </a:p>
        </p:txBody>
      </p:sp>
      <p:pic>
        <p:nvPicPr>
          <p:cNvPr id="28675" name="Picture 5" descr="RB21_READYTARGET_FINAL.eps"/>
          <p:cNvPicPr>
            <a:picLocks noChangeAspect="1"/>
          </p:cNvPicPr>
          <p:nvPr/>
        </p:nvPicPr>
        <p:blipFill>
          <a:blip r:embed="rId3">
            <a:extLst>
              <a:ext uri="{28A0092B-C50C-407E-A947-70E740481C1C}">
                <a14:useLocalDpi xmlns:a14="http://schemas.microsoft.com/office/drawing/2010/main" val="0"/>
              </a:ext>
            </a:extLst>
          </a:blip>
          <a:srcRect t="9856" r="63377" b="3625"/>
          <a:stretch>
            <a:fillRect/>
          </a:stretch>
        </p:blipFill>
        <p:spPr bwMode="auto">
          <a:xfrm>
            <a:off x="3531280" y="1403132"/>
            <a:ext cx="5129439" cy="470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598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Karen\AppData\Local\Microsoft\Windows\Temporary Internet Files\Content.Outlook\EBHP1JJD\dev-cube.jpg"/>
          <p:cNvPicPr>
            <a:picLocks noChangeAspect="1" noChangeArrowheads="1"/>
          </p:cNvPicPr>
          <p:nvPr/>
        </p:nvPicPr>
        <p:blipFill rotWithShape="1">
          <a:blip r:embed="rId3">
            <a:extLst>
              <a:ext uri="{28A0092B-C50C-407E-A947-70E740481C1C}">
                <a14:useLocalDpi xmlns:a14="http://schemas.microsoft.com/office/drawing/2010/main" val="0"/>
              </a:ext>
            </a:extLst>
          </a:blip>
          <a:srcRect b="3858"/>
          <a:stretch/>
        </p:blipFill>
        <p:spPr bwMode="auto">
          <a:xfrm>
            <a:off x="3674680" y="1660373"/>
            <a:ext cx="6766034" cy="452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2"/>
          <p:cNvSpPr>
            <a:spLocks noGrp="1"/>
          </p:cNvSpPr>
          <p:nvPr>
            <p:ph type="title"/>
          </p:nvPr>
        </p:nvSpPr>
        <p:spPr/>
        <p:txBody>
          <a:bodyPr/>
          <a:lstStyle/>
          <a:p>
            <a:pPr eaLnBrk="1" hangingPunct="1"/>
            <a:r>
              <a:rPr lang="en-US" altLang="en-US" sz="3000" dirty="0" smtClean="0"/>
              <a:t>Where does development occur? </a:t>
            </a:r>
            <a:endParaRPr lang="en-US" altLang="en-US" sz="3000" dirty="0"/>
          </a:p>
        </p:txBody>
      </p:sp>
      <p:sp>
        <p:nvSpPr>
          <p:cNvPr id="7" name="Text Box 27"/>
          <p:cNvSpPr txBox="1">
            <a:spLocks noChangeArrowheads="1"/>
          </p:cNvSpPr>
          <p:nvPr/>
        </p:nvSpPr>
        <p:spPr bwMode="auto">
          <a:xfrm>
            <a:off x="325109" y="5350298"/>
            <a:ext cx="441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9765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9765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9765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9765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976563" algn="l"/>
              </a:tabLst>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tabLst>
                <a:tab pos="2976563" algn="l"/>
              </a:tabLs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tabLst>
                <a:tab pos="2976563" algn="l"/>
              </a:tabLs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tabLst>
                <a:tab pos="2976563" algn="l"/>
              </a:tabLs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tabLst>
                <a:tab pos="2976563"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tab pos="2976563" algn="l"/>
              </a:tabLst>
              <a:defRPr/>
            </a:pPr>
            <a:r>
              <a:rPr kumimoji="0" lang="en-US" altLang="en-US" sz="2400" b="1" i="1" u="none" strike="noStrike" kern="1200" cap="none" spc="0" normalizeH="0" baseline="0" noProof="0" dirty="0">
                <a:ln>
                  <a:noFill/>
                </a:ln>
                <a:solidFill>
                  <a:srgbClr val="F7971E"/>
                </a:solidFill>
                <a:effectLst/>
                <a:uLnTx/>
                <a:uFillTx/>
                <a:latin typeface="Arial Narrow" panose="020B0606020202030204" pitchFamily="34" charset="0"/>
                <a:ea typeface="+mn-ea"/>
                <a:cs typeface="Arial" panose="020B0604020202020204" pitchFamily="34" charset="0"/>
              </a:rPr>
              <a:t>At its best, school only fills </a:t>
            </a:r>
            <a:br>
              <a:rPr kumimoji="0" lang="en-US" altLang="en-US" sz="2400" b="1" i="1" u="none" strike="noStrike" kern="1200" cap="none" spc="0" normalizeH="0" baseline="0" noProof="0" dirty="0">
                <a:ln>
                  <a:noFill/>
                </a:ln>
                <a:solidFill>
                  <a:srgbClr val="F7971E"/>
                </a:solidFill>
                <a:effectLst/>
                <a:uLnTx/>
                <a:uFillTx/>
                <a:latin typeface="Arial Narrow" panose="020B0606020202030204" pitchFamily="34" charset="0"/>
                <a:ea typeface="+mn-ea"/>
                <a:cs typeface="Arial" panose="020B0604020202020204" pitchFamily="34" charset="0"/>
              </a:rPr>
            </a:br>
            <a:r>
              <a:rPr kumimoji="0" lang="en-US" altLang="en-US" sz="2400" b="1" i="1" u="none" strike="noStrike" kern="1200" cap="none" spc="0" normalizeH="0" baseline="0" noProof="0" dirty="0">
                <a:ln>
                  <a:noFill/>
                </a:ln>
                <a:solidFill>
                  <a:srgbClr val="F7971E"/>
                </a:solidFill>
                <a:effectLst/>
                <a:uLnTx/>
                <a:uFillTx/>
                <a:latin typeface="Arial Narrow" panose="020B0606020202030204" pitchFamily="34" charset="0"/>
                <a:ea typeface="+mn-ea"/>
                <a:cs typeface="Arial" panose="020B0604020202020204" pitchFamily="34" charset="0"/>
              </a:rPr>
              <a:t>a portion of developmental space</a:t>
            </a:r>
          </a:p>
        </p:txBody>
      </p:sp>
    </p:spTree>
    <p:extLst>
      <p:ext uri="{BB962C8B-B14F-4D97-AF65-F5344CB8AC3E}">
        <p14:creationId xmlns:p14="http://schemas.microsoft.com/office/powerpoint/2010/main" val="1535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eaLnBrk="1" hangingPunct="1"/>
            <a:r>
              <a:rPr lang="en-US" altLang="en-US" sz="3200" dirty="0">
                <a:cs typeface="Franklin Gothic Demi" panose="020B0703020102020204" pitchFamily="34" charset="0"/>
              </a:rPr>
              <a:t>The Insulated Pipeline: </a:t>
            </a:r>
            <a:br>
              <a:rPr lang="en-US" altLang="en-US" sz="3200" dirty="0">
                <a:cs typeface="Franklin Gothic Demi" panose="020B0703020102020204" pitchFamily="34" charset="0"/>
              </a:rPr>
            </a:br>
            <a:r>
              <a:rPr lang="en-US" altLang="en-US" sz="3200" dirty="0">
                <a:cs typeface="Franklin Gothic Demi" panose="020B0703020102020204" pitchFamily="34" charset="0"/>
              </a:rPr>
              <a:t>Cradle to Career </a:t>
            </a:r>
            <a:r>
              <a:rPr lang="en-US" altLang="en-US" sz="3200" dirty="0" smtClean="0">
                <a:cs typeface="Franklin Gothic Demi" panose="020B0703020102020204" pitchFamily="34" charset="0"/>
              </a:rPr>
              <a:t>Investments. Who is Responsible?</a:t>
            </a:r>
            <a:endParaRPr lang="en-US" altLang="en-US" sz="3200" dirty="0">
              <a:cs typeface="Franklin Gothic Demi" panose="020B0703020102020204" pitchFamily="34" charset="0"/>
            </a:endParaRPr>
          </a:p>
        </p:txBody>
      </p:sp>
      <p:cxnSp>
        <p:nvCxnSpPr>
          <p:cNvPr id="6" name="Straight Arrow Connector 5"/>
          <p:cNvCxnSpPr/>
          <p:nvPr/>
        </p:nvCxnSpPr>
        <p:spPr>
          <a:xfrm flipV="1">
            <a:off x="1879045" y="5481880"/>
            <a:ext cx="8398566" cy="141"/>
          </a:xfrm>
          <a:prstGeom prst="straightConnector1">
            <a:avLst/>
          </a:prstGeom>
          <a:ln w="85725" cap="rnd">
            <a:solidFill>
              <a:srgbClr val="DE6422"/>
            </a:solidFill>
            <a:tailEnd type="triangle"/>
          </a:ln>
        </p:spPr>
        <p:style>
          <a:lnRef idx="2">
            <a:schemeClr val="accent1"/>
          </a:lnRef>
          <a:fillRef idx="0">
            <a:schemeClr val="accent1"/>
          </a:fillRef>
          <a:effectRef idx="1">
            <a:schemeClr val="accent1"/>
          </a:effectRef>
          <a:fontRef idx="minor">
            <a:schemeClr val="tx1"/>
          </a:fontRef>
        </p:style>
      </p:cxnSp>
      <p:sp>
        <p:nvSpPr>
          <p:cNvPr id="29700" name="TextBox 6"/>
          <p:cNvSpPr txBox="1">
            <a:spLocks noChangeArrowheads="1"/>
          </p:cNvSpPr>
          <p:nvPr/>
        </p:nvSpPr>
        <p:spPr bwMode="auto">
          <a:xfrm>
            <a:off x="1879043" y="5591655"/>
            <a:ext cx="9474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144060"/>
                </a:solidFill>
                <a:effectLst/>
                <a:uLnTx/>
                <a:uFillTx/>
                <a:latin typeface="Arial" panose="020B0604020202020204" pitchFamily="34" charset="0"/>
                <a:ea typeface="+mn-ea"/>
                <a:cs typeface="Arial" panose="020B0604020202020204" pitchFamily="34" charset="0"/>
              </a:rPr>
              <a:t>“Cradle to career” insulation (</a:t>
            </a:r>
            <a:r>
              <a:rPr kumimoji="0" lang="en-US" altLang="en-US" sz="1600" b="0" i="0" u="none" strike="noStrike" kern="1200" cap="none" spc="0" normalizeH="0" baseline="0" noProof="0" dirty="0" smtClean="0">
                <a:ln>
                  <a:noFill/>
                </a:ln>
                <a:solidFill>
                  <a:srgbClr val="144060"/>
                </a:solidFill>
                <a:effectLst/>
                <a:uLnTx/>
                <a:uFillTx/>
                <a:latin typeface="Arial" panose="020B0604020202020204" pitchFamily="34" charset="0"/>
                <a:ea typeface="+mn-ea"/>
                <a:cs typeface="Arial" panose="020B0604020202020204" pitchFamily="34" charset="0"/>
              </a:rPr>
              <a:t>0-24)</a:t>
            </a:r>
            <a:endParaRPr kumimoji="0" lang="en-US" altLang="en-US" sz="1600" b="0" i="0" u="none" strike="noStrike" kern="1200" cap="none" spc="0" normalizeH="0" baseline="0" noProof="0" dirty="0">
              <a:ln>
                <a:noFill/>
              </a:ln>
              <a:solidFill>
                <a:srgbClr val="144060"/>
              </a:solidFill>
              <a:effectLst/>
              <a:uLnTx/>
              <a:uFillTx/>
              <a:latin typeface="Arial" panose="020B0604020202020204" pitchFamily="34" charset="0"/>
              <a:ea typeface="+mn-ea"/>
              <a:cs typeface="Arial" panose="020B0604020202020204" pitchFamily="34" charset="0"/>
            </a:endParaRPr>
          </a:p>
        </p:txBody>
      </p:sp>
      <p:pic>
        <p:nvPicPr>
          <p:cNvPr id="29701" name="Picture 2" descr="RB21_PIPELINE_cmyk.jpg"/>
          <p:cNvPicPr>
            <a:picLocks noChangeAspect="1"/>
          </p:cNvPicPr>
          <p:nvPr/>
        </p:nvPicPr>
        <p:blipFill>
          <a:blip r:embed="rId3">
            <a:extLst>
              <a:ext uri="{28A0092B-C50C-407E-A947-70E740481C1C}">
                <a14:useLocalDpi xmlns:a14="http://schemas.microsoft.com/office/drawing/2010/main" val="0"/>
              </a:ext>
            </a:extLst>
          </a:blip>
          <a:srcRect t="61176" b="3960"/>
          <a:stretch>
            <a:fillRect/>
          </a:stretch>
        </p:blipFill>
        <p:spPr bwMode="auto">
          <a:xfrm>
            <a:off x="1421844" y="1816817"/>
            <a:ext cx="9094464" cy="349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909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der_gear_darkergray.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99423"/>
                    </a14:imgEffect>
                  </a14:imgLayer>
                </a14:imgProps>
              </a:ext>
              <a:ext uri="{28A0092B-C50C-407E-A947-70E740481C1C}">
                <a14:useLocalDpi xmlns:a14="http://schemas.microsoft.com/office/drawing/2010/main" val="0"/>
              </a:ext>
            </a:extLst>
          </a:blip>
          <a:srcRect l="7635"/>
          <a:stretch/>
        </p:blipFill>
        <p:spPr>
          <a:xfrm rot="788578">
            <a:off x="2141676" y="1429987"/>
            <a:ext cx="2095821" cy="2098878"/>
          </a:xfrm>
          <a:prstGeom prst="rect">
            <a:avLst/>
          </a:prstGeom>
        </p:spPr>
      </p:pic>
      <p:pic>
        <p:nvPicPr>
          <p:cNvPr id="4" name="Picture 3" descr="Child_Youth_gear_darkergray.jp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9710"/>
                    </a14:imgEffect>
                  </a14:imgLayer>
                </a14:imgProps>
              </a:ext>
              <a:ext uri="{28A0092B-C50C-407E-A947-70E740481C1C}">
                <a14:useLocalDpi xmlns:a14="http://schemas.microsoft.com/office/drawing/2010/main" val="0"/>
              </a:ext>
            </a:extLst>
          </a:blip>
          <a:srcRect t="4394" r="2782"/>
          <a:stretch/>
        </p:blipFill>
        <p:spPr>
          <a:xfrm rot="357737">
            <a:off x="6406046" y="2553985"/>
            <a:ext cx="3731913" cy="3739304"/>
          </a:xfrm>
          <a:prstGeom prst="rect">
            <a:avLst/>
          </a:prstGeom>
        </p:spPr>
      </p:pic>
      <p:pic>
        <p:nvPicPr>
          <p:cNvPr id="7" name="Picture 6" descr="Leader_gear_darkergray.jpg"/>
          <p:cNvPicPr>
            <a:picLocks noChangeAspect="1"/>
          </p:cNvPicPr>
          <p:nvPr/>
        </p:nvPicPr>
        <p:blipFill rotWithShape="1">
          <a:blip r:embed="rId7" cstate="print">
            <a:extLst>
              <a:ext uri="{28A0092B-C50C-407E-A947-70E740481C1C}">
                <a14:useLocalDpi xmlns:a14="http://schemas.microsoft.com/office/drawing/2010/main" val="0"/>
              </a:ext>
            </a:extLst>
          </a:blip>
          <a:srcRect l="28582" t="39550" r="20831" b="39322"/>
          <a:stretch/>
        </p:blipFill>
        <p:spPr>
          <a:xfrm>
            <a:off x="2601319" y="2256697"/>
            <a:ext cx="1172279" cy="452908"/>
          </a:xfrm>
          <a:prstGeom prst="rect">
            <a:avLst/>
          </a:prstGeom>
        </p:spPr>
      </p:pic>
      <p:pic>
        <p:nvPicPr>
          <p:cNvPr id="8" name="Picture 7" descr="Family_Comm_gear_darkergray.jpg"/>
          <p:cNvPicPr>
            <a:picLocks noChangeAspect="1"/>
          </p:cNvPicPr>
          <p:nvPr/>
        </p:nvPicPr>
        <p:blipFill rotWithShape="1">
          <a:blip r:embed="rId8" cstate="print">
            <a:extLst>
              <a:ext uri="{28A0092B-C50C-407E-A947-70E740481C1C}">
                <a14:useLocalDpi xmlns:a14="http://schemas.microsoft.com/office/drawing/2010/main" val="0"/>
              </a:ext>
            </a:extLst>
          </a:blip>
          <a:srcRect l="27525" t="27319" r="24824" b="36862"/>
          <a:stretch/>
        </p:blipFill>
        <p:spPr>
          <a:xfrm>
            <a:off x="4648200" y="2738270"/>
            <a:ext cx="1394302" cy="1110069"/>
          </a:xfrm>
          <a:prstGeom prst="rect">
            <a:avLst/>
          </a:prstGeom>
        </p:spPr>
      </p:pic>
      <p:pic>
        <p:nvPicPr>
          <p:cNvPr id="9" name="Picture 8" descr="Child_Youth_gear_darkergray.jpg"/>
          <p:cNvPicPr>
            <a:picLocks noChangeAspect="1"/>
          </p:cNvPicPr>
          <p:nvPr/>
        </p:nvPicPr>
        <p:blipFill rotWithShape="1">
          <a:blip r:embed="rId9" cstate="print">
            <a:extLst>
              <a:ext uri="{28A0092B-C50C-407E-A947-70E740481C1C}">
                <a14:useLocalDpi xmlns:a14="http://schemas.microsoft.com/office/drawing/2010/main" val="0"/>
              </a:ext>
            </a:extLst>
          </a:blip>
          <a:srcRect l="29676" t="37078" r="32941" b="32030"/>
          <a:stretch/>
        </p:blipFill>
        <p:spPr>
          <a:xfrm>
            <a:off x="7620000" y="3953656"/>
            <a:ext cx="1296612" cy="1091694"/>
          </a:xfrm>
          <a:prstGeom prst="rect">
            <a:avLst/>
          </a:prstGeom>
        </p:spPr>
      </p:pic>
      <p:pic>
        <p:nvPicPr>
          <p:cNvPr id="5" name="Picture 4" descr="Family_Comm_gear_darkergray.jpg"/>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2638" l="1971" r="100000"/>
                    </a14:imgEffect>
                  </a14:imgLayer>
                </a14:imgProps>
              </a:ext>
              <a:ext uri="{28A0092B-C50C-407E-A947-70E740481C1C}">
                <a14:useLocalDpi xmlns:a14="http://schemas.microsoft.com/office/drawing/2010/main" val="0"/>
              </a:ext>
            </a:extLst>
          </a:blip>
          <a:srcRect l="2403" b="7630"/>
          <a:stretch/>
        </p:blipFill>
        <p:spPr>
          <a:xfrm>
            <a:off x="3916010" y="1837316"/>
            <a:ext cx="2886356" cy="2893292"/>
          </a:xfrm>
          <a:prstGeom prst="rect">
            <a:avLst/>
          </a:prstGeom>
        </p:spPr>
      </p:pic>
      <p:sp>
        <p:nvSpPr>
          <p:cNvPr id="10" name="TextBox 9"/>
          <p:cNvSpPr txBox="1"/>
          <p:nvPr/>
        </p:nvSpPr>
        <p:spPr>
          <a:xfrm>
            <a:off x="2201437" y="3829964"/>
            <a:ext cx="159163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People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prstClr val="black"/>
                </a:solidFill>
                <a:latin typeface="Calibri" panose="020F0502020204030204"/>
              </a:rPr>
              <a:t>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Money</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4448670" y="4962559"/>
            <a:ext cx="159163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Coordinated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Accessible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Well-Attended High Quality</a:t>
            </a:r>
          </a:p>
        </p:txBody>
      </p:sp>
      <p:sp>
        <p:nvSpPr>
          <p:cNvPr id="12" name="TextBox 11"/>
          <p:cNvSpPr txBox="1"/>
          <p:nvPr/>
        </p:nvSpPr>
        <p:spPr>
          <a:xfrm>
            <a:off x="7457802" y="1480559"/>
            <a:ext cx="291762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Developmentally On Track: Productive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Connected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Healthy &amp; Safe</a:t>
            </a:r>
          </a:p>
        </p:txBody>
      </p:sp>
      <p:sp>
        <p:nvSpPr>
          <p:cNvPr id="14" name="Title 1"/>
          <p:cNvSpPr>
            <a:spLocks noGrp="1"/>
          </p:cNvSpPr>
          <p:nvPr>
            <p:ph type="title"/>
          </p:nvPr>
        </p:nvSpPr>
        <p:spPr>
          <a:xfrm>
            <a:off x="570187" y="245274"/>
            <a:ext cx="10515600" cy="1325563"/>
          </a:xfrm>
        </p:spPr>
        <p:txBody>
          <a:bodyPr>
            <a:normAutofit/>
          </a:bodyPr>
          <a:lstStyle/>
          <a:p>
            <a:r>
              <a:rPr lang="en-US" sz="3200" dirty="0" smtClean="0"/>
              <a:t>Focusing on </a:t>
            </a:r>
            <a:r>
              <a:rPr lang="en-US" sz="3200" dirty="0"/>
              <a:t>the small gear</a:t>
            </a:r>
            <a:r>
              <a:rPr lang="en-US" sz="3600" dirty="0"/>
              <a:t/>
            </a:r>
            <a:br>
              <a:rPr lang="en-US" sz="3600" dirty="0"/>
            </a:br>
            <a:r>
              <a:rPr lang="en-US" sz="2200" dirty="0"/>
              <a:t>challenging leaders to think differently &amp; act differently…</a:t>
            </a:r>
          </a:p>
        </p:txBody>
      </p:sp>
    </p:spTree>
    <p:extLst>
      <p:ext uri="{BB962C8B-B14F-4D97-AF65-F5344CB8AC3E}">
        <p14:creationId xmlns:p14="http://schemas.microsoft.com/office/powerpoint/2010/main" val="347779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10000" fill="remove" nodeType="clickEffect">
                                  <p:stCondLst>
                                    <p:cond delay="0"/>
                                  </p:stCondLst>
                                  <p:childTnLst>
                                    <p:animRot by="21600000">
                                      <p:cBhvr>
                                        <p:cTn id="6" dur="5000" fill="hold"/>
                                        <p:tgtEl>
                                          <p:spTgt spid="6"/>
                                        </p:tgtEl>
                                        <p:attrNameLst>
                                          <p:attrName>r</p:attrName>
                                        </p:attrNameLst>
                                      </p:cBhvr>
                                    </p:animRot>
                                  </p:childTnLst>
                                </p:cTn>
                              </p:par>
                              <p:par>
                                <p:cTn id="7" presetID="6" presetClass="emph" presetSubtype="0" fill="hold" grpId="0" nodeType="withEffect">
                                  <p:stCondLst>
                                    <p:cond delay="0"/>
                                  </p:stCondLst>
                                  <p:childTnLst>
                                    <p:animScale>
                                      <p:cBhvr>
                                        <p:cTn id="8" dur="2000" fill="hold"/>
                                        <p:tgtEl>
                                          <p:spTgt spid="10"/>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8" presetClass="emph" presetSubtype="0" repeatCount="10000" fill="remove" nodeType="clickEffect">
                                  <p:stCondLst>
                                    <p:cond delay="0"/>
                                  </p:stCondLst>
                                  <p:childTnLst>
                                    <p:animRot by="-21600000">
                                      <p:cBhvr>
                                        <p:cTn id="12" dur="5000" fill="hold"/>
                                        <p:tgtEl>
                                          <p:spTgt spid="5"/>
                                        </p:tgtEl>
                                        <p:attrNameLst>
                                          <p:attrName>r</p:attrName>
                                        </p:attrNameLst>
                                      </p:cBhvr>
                                    </p:animRot>
                                  </p:childTnLst>
                                </p:cTn>
                              </p:par>
                              <p:par>
                                <p:cTn id="13" presetID="6" presetClass="emph" presetSubtype="0" fill="hold" grpId="0" nodeType="withEffect">
                                  <p:stCondLst>
                                    <p:cond delay="0"/>
                                  </p:stCondLst>
                                  <p:childTnLst>
                                    <p:animScale>
                                      <p:cBhvr>
                                        <p:cTn id="14" dur="2000" fill="hold"/>
                                        <p:tgtEl>
                                          <p:spTgt spid="11"/>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8" presetClass="emph" presetSubtype="0" repeatCount="10000" fill="remove" nodeType="clickEffect">
                                  <p:stCondLst>
                                    <p:cond delay="0"/>
                                  </p:stCondLst>
                                  <p:childTnLst>
                                    <p:animRot by="21600000">
                                      <p:cBhvr>
                                        <p:cTn id="18" dur="5000" fill="hold"/>
                                        <p:tgtEl>
                                          <p:spTgt spid="4"/>
                                        </p:tgtEl>
                                        <p:attrNameLst>
                                          <p:attrName>r</p:attrName>
                                        </p:attrNameLst>
                                      </p:cBhvr>
                                    </p:animRot>
                                  </p:childTnLst>
                                </p:cTn>
                              </p:par>
                              <p:par>
                                <p:cTn id="19" presetID="6" presetClass="emph" presetSubtype="0" fill="hold" grpId="0" nodeType="withEffect">
                                  <p:stCondLst>
                                    <p:cond delay="0"/>
                                  </p:stCondLst>
                                  <p:childTnLst>
                                    <p:animScale>
                                      <p:cBhvr>
                                        <p:cTn id="20"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FYI">
      <a:majorFont>
        <a:latin typeface="Segoe U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umPPT_Template2017" id="{CD76C883-9FC6-4268-9710-42CFC1F38836}" vid="{43A7A6D3-9E16-489B-AE5B-B9D6720A31C7}"/>
    </a:ext>
  </a:extLst>
</a:theme>
</file>

<file path=ppt/theme/theme3.xml><?xml version="1.0" encoding="utf-8"?>
<a:theme xmlns:a="http://schemas.openxmlformats.org/drawingml/2006/main" name="3_Office Theme">
  <a:themeElements>
    <a:clrScheme name="Denver Palette">
      <a:dk1>
        <a:srgbClr val="58595B"/>
      </a:dk1>
      <a:lt1>
        <a:sysClr val="window" lastClr="FFFFFF"/>
      </a:lt1>
      <a:dk2>
        <a:srgbClr val="005596"/>
      </a:dk2>
      <a:lt2>
        <a:srgbClr val="BFBFBF"/>
      </a:lt2>
      <a:accent1>
        <a:srgbClr val="0096D6"/>
      </a:accent1>
      <a:accent2>
        <a:srgbClr val="400F60"/>
      </a:accent2>
      <a:accent3>
        <a:srgbClr val="FDB913"/>
      </a:accent3>
      <a:accent4>
        <a:srgbClr val="9FA617"/>
      </a:accent4>
      <a:accent5>
        <a:srgbClr val="005596"/>
      </a:accent5>
      <a:accent6>
        <a:srgbClr val="F3901D"/>
      </a:accent6>
      <a:hlink>
        <a:srgbClr val="A00022"/>
      </a:hlink>
      <a:folHlink>
        <a:srgbClr val="D9531E"/>
      </a:folHlink>
    </a:clrScheme>
    <a:fontScheme name="Denver Fonts">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FYI">
      <a:majorFont>
        <a:latin typeface="Segoe U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umPPT_Template2017" id="{CD76C883-9FC6-4268-9710-42CFC1F38836}" vid="{43A7A6D3-9E16-489B-AE5B-B9D6720A31C7}"/>
    </a:ext>
  </a:extLst>
</a:theme>
</file>

<file path=ppt/theme/theme6.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6CC188F493F24EB7C81C18ED4321A8" ma:contentTypeVersion="5" ma:contentTypeDescription="Create a new document." ma:contentTypeScope="" ma:versionID="e9ab057a8932c71b6faca19f423e2210">
  <xsd:schema xmlns:xsd="http://www.w3.org/2001/XMLSchema" xmlns:xs="http://www.w3.org/2001/XMLSchema" xmlns:p="http://schemas.microsoft.com/office/2006/metadata/properties" xmlns:ns1="http://schemas.microsoft.com/sharepoint/v3" xmlns:ns2="5e186b6e-cfac-420f-9c26-d0cf634b5a8f" targetNamespace="http://schemas.microsoft.com/office/2006/metadata/properties" ma:root="true" ma:fieldsID="c89835f86ce75a8a0b621567c39a15ad" ns1:_="" ns2:_="">
    <xsd:import namespace="http://schemas.microsoft.com/sharepoint/v3"/>
    <xsd:import namespace="5e186b6e-cfac-420f-9c26-d0cf634b5a8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186b6e-cfac-420f-9c26-d0cf634b5a8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9E2D93-E428-4F99-88CD-33958E0AF71E}"/>
</file>

<file path=customXml/itemProps2.xml><?xml version="1.0" encoding="utf-8"?>
<ds:datastoreItem xmlns:ds="http://schemas.openxmlformats.org/officeDocument/2006/customXml" ds:itemID="{9A641E8F-41DE-433B-A9CA-4FA3F76332BC}"/>
</file>

<file path=customXml/itemProps3.xml><?xml version="1.0" encoding="utf-8"?>
<ds:datastoreItem xmlns:ds="http://schemas.openxmlformats.org/officeDocument/2006/customXml" ds:itemID="{699F4207-5AA1-4C68-89B8-1703A74CD218}"/>
</file>

<file path=docProps/app.xml><?xml version="1.0" encoding="utf-8"?>
<Properties xmlns="http://schemas.openxmlformats.org/officeDocument/2006/extended-properties" xmlns:vt="http://schemas.openxmlformats.org/officeDocument/2006/docPropsVTypes">
  <TotalTime>3138</TotalTime>
  <Words>1382</Words>
  <Application>Microsoft Office PowerPoint</Application>
  <PresentationFormat>Widescreen</PresentationFormat>
  <Paragraphs>257</Paragraphs>
  <Slides>31</Slides>
  <Notes>17</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31</vt:i4>
      </vt:variant>
    </vt:vector>
  </HeadingPairs>
  <TitlesOfParts>
    <vt:vector size="49" baseType="lpstr">
      <vt:lpstr>Arial</vt:lpstr>
      <vt:lpstr>Arial Narrow</vt:lpstr>
      <vt:lpstr>Bookman Old Style</vt:lpstr>
      <vt:lpstr>Calibri</vt:lpstr>
      <vt:lpstr>Calibri Light</vt:lpstr>
      <vt:lpstr>Franklin Gothic Book</vt:lpstr>
      <vt:lpstr>Franklin Gothic Demi</vt:lpstr>
      <vt:lpstr>Franklin Gothic Heavy</vt:lpstr>
      <vt:lpstr>Franklin Gothic Medium</vt:lpstr>
      <vt:lpstr>Segoe UI</vt:lpstr>
      <vt:lpstr>Wingdings</vt:lpstr>
      <vt:lpstr>Office Theme</vt:lpstr>
      <vt:lpstr>1_Office Theme</vt:lpstr>
      <vt:lpstr>3_Office Theme</vt:lpstr>
      <vt:lpstr>17_Office Theme</vt:lpstr>
      <vt:lpstr>2_Office Theme</vt:lpstr>
      <vt:lpstr>Retrospect</vt:lpstr>
      <vt:lpstr>think-cell Slide</vt:lpstr>
      <vt:lpstr>Welcome</vt:lpstr>
      <vt:lpstr>Introductions</vt:lpstr>
      <vt:lpstr>Richmond’s Education Compact</vt:lpstr>
      <vt:lpstr>Richmond’s Education Compact  Collaboration Structure</vt:lpstr>
      <vt:lpstr>A Whole Child Approach</vt:lpstr>
      <vt:lpstr>Changing the Odds for Youth by Changing the Way Leaders Do Business.  The Readiness Target</vt:lpstr>
      <vt:lpstr>Where does development occur? </vt:lpstr>
      <vt:lpstr>The Insulated Pipeline:  Cradle to Career Investments. Who is Responsible?</vt:lpstr>
      <vt:lpstr>Focusing on the small gear challenging leaders to think differently &amp; act differently…</vt:lpstr>
      <vt:lpstr>Moving the small gear makes a BIG difference</vt:lpstr>
      <vt:lpstr>Which role are you in?   Which Service/System are you most familiar with?   Where do you hope to learn from your peers? </vt:lpstr>
      <vt:lpstr>Examples</vt:lpstr>
      <vt:lpstr>What do Children’s Cabinets do?</vt:lpstr>
      <vt:lpstr>Essentially they focus on alignment of ….</vt:lpstr>
      <vt:lpstr>PowerPoint Presentation</vt:lpstr>
      <vt:lpstr>Executive Order No. 139</vt:lpstr>
      <vt:lpstr>PowerPoint Presentation</vt:lpstr>
      <vt:lpstr>Denver Mayor Hancock’s Goals For Children</vt:lpstr>
      <vt:lpstr>PowerPoint Presentation</vt:lpstr>
      <vt:lpstr>Fiscal Resource Map</vt:lpstr>
      <vt:lpstr>PowerPoint Presentation</vt:lpstr>
      <vt:lpstr>Why the Successful Children and Youth Policy Team (SCYPT) in Fairfax County, VA was formed: </vt:lpstr>
      <vt:lpstr>SCYPT Members</vt:lpstr>
      <vt:lpstr>SCYPT’s Vision and Mission</vt:lpstr>
      <vt:lpstr>Shared Community Level Outcomes</vt:lpstr>
      <vt:lpstr>Ensuring Adequate Resources</vt:lpstr>
      <vt:lpstr>PowerPoint Presentation</vt:lpstr>
      <vt:lpstr>PowerPoint Presentation</vt:lpstr>
      <vt:lpstr>PowerPoint Presentation</vt:lpstr>
      <vt:lpstr>Sample Roles for members: </vt:lpstr>
      <vt:lpstr>Next Steps</vt:lpstr>
    </vt:vector>
  </TitlesOfParts>
  <Company>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Cabinet Overview</dc:title>
  <dc:creator>Olivia Allen</dc:creator>
  <cp:lastModifiedBy>Jon Bridges</cp:lastModifiedBy>
  <cp:revision>26</cp:revision>
  <dcterms:created xsi:type="dcterms:W3CDTF">2018-03-16T17:09:05Z</dcterms:created>
  <dcterms:modified xsi:type="dcterms:W3CDTF">2018-03-21T20:30:32Z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0x010100DE6CC188F493F24EB7C81C18ED4321A8</vt:lpwstr>
  </property>
</Properties>
</file>